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86"/>
  </p:notesMasterIdLst>
  <p:sldIdLst>
    <p:sldId id="984" r:id="rId2"/>
    <p:sldId id="993" r:id="rId3"/>
    <p:sldId id="997" r:id="rId4"/>
    <p:sldId id="994" r:id="rId5"/>
    <p:sldId id="998" r:id="rId6"/>
    <p:sldId id="996" r:id="rId7"/>
    <p:sldId id="999" r:id="rId8"/>
    <p:sldId id="995" r:id="rId9"/>
    <p:sldId id="1000" r:id="rId10"/>
    <p:sldId id="967" r:id="rId11"/>
    <p:sldId id="1001" r:id="rId12"/>
    <p:sldId id="985" r:id="rId13"/>
    <p:sldId id="1002" r:id="rId14"/>
    <p:sldId id="986" r:id="rId15"/>
    <p:sldId id="1003" r:id="rId16"/>
    <p:sldId id="987" r:id="rId17"/>
    <p:sldId id="989" r:id="rId18"/>
    <p:sldId id="988" r:id="rId19"/>
    <p:sldId id="990" r:id="rId20"/>
    <p:sldId id="991" r:id="rId21"/>
    <p:sldId id="1004" r:id="rId22"/>
    <p:sldId id="992" r:id="rId23"/>
    <p:sldId id="1005" r:id="rId24"/>
    <p:sldId id="868" r:id="rId25"/>
    <p:sldId id="257" r:id="rId26"/>
    <p:sldId id="258" r:id="rId27"/>
    <p:sldId id="259" r:id="rId28"/>
    <p:sldId id="260" r:id="rId29"/>
    <p:sldId id="261" r:id="rId30"/>
    <p:sldId id="262" r:id="rId31"/>
    <p:sldId id="263" r:id="rId32"/>
    <p:sldId id="805" r:id="rId33"/>
    <p:sldId id="806" r:id="rId34"/>
    <p:sldId id="264" r:id="rId35"/>
    <p:sldId id="513" r:id="rId36"/>
    <p:sldId id="265" r:id="rId37"/>
    <p:sldId id="267" r:id="rId38"/>
    <p:sldId id="266" r:id="rId39"/>
    <p:sldId id="800" r:id="rId40"/>
    <p:sldId id="801" r:id="rId41"/>
    <p:sldId id="802" r:id="rId42"/>
    <p:sldId id="804" r:id="rId43"/>
    <p:sldId id="803" r:id="rId44"/>
    <p:sldId id="767" r:id="rId45"/>
    <p:sldId id="808" r:id="rId46"/>
    <p:sldId id="807" r:id="rId47"/>
    <p:sldId id="268" r:id="rId48"/>
    <p:sldId id="269" r:id="rId49"/>
    <p:sldId id="270" r:id="rId50"/>
    <p:sldId id="271" r:id="rId51"/>
    <p:sldId id="272" r:id="rId52"/>
    <p:sldId id="276" r:id="rId53"/>
    <p:sldId id="283" r:id="rId54"/>
    <p:sldId id="284" r:id="rId55"/>
    <p:sldId id="289" r:id="rId56"/>
    <p:sldId id="291" r:id="rId57"/>
    <p:sldId id="285" r:id="rId58"/>
    <p:sldId id="287" r:id="rId59"/>
    <p:sldId id="293" r:id="rId60"/>
    <p:sldId id="294" r:id="rId61"/>
    <p:sldId id="295" r:id="rId62"/>
    <p:sldId id="296" r:id="rId63"/>
    <p:sldId id="288" r:id="rId64"/>
    <p:sldId id="297" r:id="rId65"/>
    <p:sldId id="298" r:id="rId66"/>
    <p:sldId id="299" r:id="rId67"/>
    <p:sldId id="300" r:id="rId68"/>
    <p:sldId id="301" r:id="rId69"/>
    <p:sldId id="302" r:id="rId70"/>
    <p:sldId id="303" r:id="rId71"/>
    <p:sldId id="304" r:id="rId72"/>
    <p:sldId id="305" r:id="rId73"/>
    <p:sldId id="306" r:id="rId74"/>
    <p:sldId id="307" r:id="rId75"/>
    <p:sldId id="308" r:id="rId76"/>
    <p:sldId id="309" r:id="rId77"/>
    <p:sldId id="310" r:id="rId78"/>
    <p:sldId id="311" r:id="rId79"/>
    <p:sldId id="312" r:id="rId80"/>
    <p:sldId id="314" r:id="rId81"/>
    <p:sldId id="315" r:id="rId82"/>
    <p:sldId id="316" r:id="rId83"/>
    <p:sldId id="317" r:id="rId84"/>
    <p:sldId id="318" r:id="rId8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EE6"/>
    <a:srgbClr val="DAEEC4"/>
    <a:srgbClr val="FFFF00"/>
    <a:srgbClr val="00FFFF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54" autoAdjust="0"/>
    <p:restoredTop sz="94625" autoAdjust="0"/>
  </p:normalViewPr>
  <p:slideViewPr>
    <p:cSldViewPr>
      <p:cViewPr varScale="1">
        <p:scale>
          <a:sx n="122" d="100"/>
          <a:sy n="122" d="100"/>
        </p:scale>
        <p:origin x="1110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6CA48A-C2EC-40C8-B749-566CD4BBC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082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6CA48A-C2EC-40C8-B749-566CD4BBC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95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6CA48A-C2EC-40C8-B749-566CD4BBC886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309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1508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253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299BC8C-D05E-4966-90C6-DB66949B9446}" type="datetime1">
              <a:rPr lang="ko-KR" altLang="en-US" smtClean="0"/>
              <a:t>2019-04-20</a:t>
            </a:fld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39618" y="121538"/>
            <a:ext cx="8480854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692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778" y="716693"/>
            <a:ext cx="8496694" cy="308919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sz="1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10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Layout-0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835696" y="2852936"/>
            <a:ext cx="6624738" cy="7200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3692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40907" y="3597575"/>
            <a:ext cx="4003872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292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2469311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2019-04-20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제어문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BCB2077-2863-4D16-9901-C05E8A7FF8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219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493" y="1518985"/>
            <a:ext cx="3717313" cy="1869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917214" y="474785"/>
            <a:ext cx="7526215" cy="646218"/>
          </a:xfrm>
        </p:spPr>
        <p:txBody>
          <a:bodyPr/>
          <a:lstStyle/>
          <a:p>
            <a:r>
              <a:rPr lang="en-US" altLang="ko-KR" dirty="0"/>
              <a:t>for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54094" y="3314448"/>
            <a:ext cx="4275529" cy="6888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latinLnBrk="1">
              <a:buFont typeface="Arial" pitchFamily="34" charset="0"/>
              <a:buChar char="•"/>
            </a:pP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for 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문이 실행한 후 오직 한번만 실행되는 초기화 작업</a:t>
            </a:r>
            <a:endParaRPr lang="en-US" altLang="ko-KR" sz="1292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  <a:p>
            <a:pPr latinLnBrk="1">
              <a:buFont typeface="Arial" pitchFamily="34" charset="0"/>
              <a:buChar char="•"/>
            </a:pP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콤마</a:t>
            </a: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(‘,’)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로 구분하여 여러 문장 나열 가능</a:t>
            </a:r>
            <a:endParaRPr lang="en-US" altLang="ko-KR" sz="1292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  <a:p>
            <a:pPr latinLnBrk="1">
              <a:buFont typeface="Arial" pitchFamily="34" charset="0"/>
              <a:buChar char="•"/>
            </a:pP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초기할 일이 없으면 비어둘 수 있음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1082975" y="4388088"/>
            <a:ext cx="4188967" cy="88767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latinLnBrk="1">
              <a:buFont typeface="Arial" pitchFamily="34" charset="0"/>
              <a:buChar char="•"/>
            </a:pP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논리형 변수나 논리 연산만 가능</a:t>
            </a:r>
            <a:endParaRPr lang="en-US" altLang="ko-KR" sz="1292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  <a:p>
            <a:pPr latinLnBrk="1">
              <a:buFont typeface="Arial" pitchFamily="34" charset="0"/>
              <a:buChar char="•"/>
            </a:pP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반복 조건이 </a:t>
            </a: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true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이면 반복 계속</a:t>
            </a: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, false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이면 반복 종료</a:t>
            </a:r>
            <a:endParaRPr lang="en-US" altLang="ko-KR" sz="1292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  <a:p>
            <a:pPr latinLnBrk="1">
              <a:buFont typeface="Arial" pitchFamily="34" charset="0"/>
              <a:buChar char="•"/>
            </a:pP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반복 조건이 </a:t>
            </a: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true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상수인 경우</a:t>
            </a: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, 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무한 반복</a:t>
            </a:r>
            <a:endParaRPr lang="en-US" altLang="ko-KR" sz="1292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  <a:p>
            <a:pPr latinLnBrk="1">
              <a:buFont typeface="Arial" pitchFamily="34" charset="0"/>
              <a:buChar char="•"/>
            </a:pP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반복 조건이 비어 있으면 </a:t>
            </a: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true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로 간주</a:t>
            </a:r>
            <a:endParaRPr lang="en-US" altLang="ko-KR" sz="1292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093019" y="5655013"/>
            <a:ext cx="3260316" cy="4900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latinLnBrk="1">
              <a:buFont typeface="Arial" pitchFamily="34" charset="0"/>
              <a:buChar char="•"/>
            </a:pP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반복 작업 문장들의 실행 후 처리 작업</a:t>
            </a:r>
            <a:endParaRPr lang="en-US" altLang="ko-KR" sz="1292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  <a:p>
            <a:pPr latinLnBrk="1">
              <a:buFont typeface="Arial" pitchFamily="34" charset="0"/>
              <a:buChar char="•"/>
            </a:pP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콤마</a:t>
            </a: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(‘,’)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로 구분하여 여러 문장 나열 가능</a:t>
            </a:r>
            <a:endParaRPr lang="en-US" altLang="ko-KR" sz="1292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70404" y="3236417"/>
            <a:ext cx="332345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6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sym typeface="Wingdings"/>
              </a:rPr>
              <a:t></a:t>
            </a:r>
            <a:endParaRPr lang="en-US" altLang="ko-KR" sz="166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723738" y="4289120"/>
            <a:ext cx="375424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66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sym typeface="Wingdings"/>
              </a:rPr>
              <a:t></a:t>
            </a:r>
            <a:endParaRPr lang="ko-KR" altLang="en-US" sz="166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733157" y="5553815"/>
            <a:ext cx="375424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66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sym typeface="Wingdings"/>
              </a:rPr>
              <a:t></a:t>
            </a:r>
            <a:endParaRPr lang="ko-KR" altLang="en-US" sz="166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03" y="1518983"/>
            <a:ext cx="2620108" cy="3903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482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0~9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까지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정수 출력 후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합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- for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70492" y="2132856"/>
            <a:ext cx="7795556" cy="3384376"/>
          </a:xfrm>
        </p:spPr>
        <p:txBody>
          <a:bodyPr>
            <a:normAutofit/>
          </a:bodyPr>
          <a:lstStyle/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int </a:t>
            </a:r>
            <a:r>
              <a:rPr lang="en-US" altLang="ko-KR" sz="1600" dirty="0" err="1">
                <a:solidFill>
                  <a:prstClr val="black"/>
                </a:solidFill>
              </a:rPr>
              <a:t>i,sum</a:t>
            </a:r>
            <a:r>
              <a:rPr lang="en-US" altLang="ko-KR" sz="1600" dirty="0">
                <a:solidFill>
                  <a:prstClr val="black"/>
                </a:solidFill>
              </a:rPr>
              <a:t> = 0;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for (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 = 0; 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 &lt; 10; 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++) {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	sum=</a:t>
            </a:r>
            <a:r>
              <a:rPr lang="en-US" altLang="ko-KR" sz="1600" dirty="0" err="1">
                <a:solidFill>
                  <a:prstClr val="black"/>
                </a:solidFill>
              </a:rPr>
              <a:t>sum+i</a:t>
            </a:r>
            <a:r>
              <a:rPr lang="en-US" altLang="ko-KR" sz="1600" dirty="0">
                <a:solidFill>
                  <a:prstClr val="black"/>
                </a:solidFill>
              </a:rPr>
              <a:t>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5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906" y="1802423"/>
            <a:ext cx="6638192" cy="325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917214" y="474785"/>
            <a:ext cx="7526215" cy="646218"/>
          </a:xfrm>
        </p:spPr>
        <p:txBody>
          <a:bodyPr/>
          <a:lstStyle/>
          <a:p>
            <a:r>
              <a:rPr lang="en-US" altLang="ko-KR" dirty="0"/>
              <a:t>while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049147" y="4803611"/>
            <a:ext cx="4615994" cy="68884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latinLnBrk="1">
              <a:buFont typeface="Arial" pitchFamily="34" charset="0"/>
              <a:buChar char="•"/>
            </a:pP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반복 조건이 </a:t>
            </a: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true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이면 반복</a:t>
            </a: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, false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이면 반복 종료</a:t>
            </a:r>
            <a:endParaRPr lang="en-US" altLang="ko-KR" sz="1292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  <a:p>
            <a:pPr latinLnBrk="1">
              <a:buFont typeface="Arial" pitchFamily="34" charset="0"/>
              <a:buChar char="•"/>
            </a:pP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반복 조건이 없으면 컴파일 오류</a:t>
            </a:r>
            <a:endParaRPr lang="en-US" altLang="ko-KR" sz="1292" dirty="0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  <a:p>
            <a:pPr latinLnBrk="1">
              <a:buFont typeface="Arial" pitchFamily="34" charset="0"/>
              <a:buChar char="•"/>
            </a:pP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처음부터 반복조건을 통과한 후 </a:t>
            </a:r>
            <a:r>
              <a:rPr lang="ko-KR" altLang="en-US" sz="1292" dirty="0" err="1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작업문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수행</a:t>
            </a:r>
          </a:p>
        </p:txBody>
      </p:sp>
    </p:spTree>
    <p:extLst>
      <p:ext uri="{BB962C8B-B14F-4D97-AF65-F5344CB8AC3E}">
        <p14:creationId xmlns:p14="http://schemas.microsoft.com/office/powerpoint/2010/main" val="13459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0~9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까지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정수 출력 후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합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- while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70492" y="2132856"/>
            <a:ext cx="7795556" cy="3384376"/>
          </a:xfrm>
        </p:spPr>
        <p:txBody>
          <a:bodyPr>
            <a:normAutofit/>
          </a:bodyPr>
          <a:lstStyle/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int i = 0,sum=0;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while(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&lt;10){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 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 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++;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 sum=</a:t>
            </a:r>
            <a:r>
              <a:rPr lang="en-US" altLang="ko-KR" sz="1600" dirty="0" err="1">
                <a:solidFill>
                  <a:prstClr val="black"/>
                </a:solidFill>
              </a:rPr>
              <a:t>sum+i</a:t>
            </a:r>
            <a:r>
              <a:rPr lang="en-US" altLang="ko-KR" sz="1600" dirty="0">
                <a:solidFill>
                  <a:prstClr val="black"/>
                </a:solidFill>
              </a:rPr>
              <a:t>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305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671" y="1466701"/>
            <a:ext cx="5952392" cy="3006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917214" y="474785"/>
            <a:ext cx="7526215" cy="646218"/>
          </a:xfrm>
        </p:spPr>
        <p:txBody>
          <a:bodyPr/>
          <a:lstStyle/>
          <a:p>
            <a:r>
              <a:rPr lang="en-US" altLang="ko-KR" dirty="0"/>
              <a:t>do-while </a:t>
            </a:r>
            <a:r>
              <a:rPr lang="ko-KR" altLang="en-US" dirty="0"/>
              <a:t>문의</a:t>
            </a:r>
            <a:r>
              <a:rPr lang="en-US" altLang="ko-KR" dirty="0"/>
              <a:t> </a:t>
            </a:r>
            <a:r>
              <a:rPr lang="ko-KR" altLang="en-US" dirty="0"/>
              <a:t>구성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986560" y="4331621"/>
            <a:ext cx="2124299" cy="29117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latinLnBrk="1">
              <a:buFont typeface="Arial" pitchFamily="34" charset="0"/>
              <a:buChar char="•"/>
            </a:pP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무조건 최소 한번은 실행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986560" y="5073033"/>
            <a:ext cx="3801041" cy="49000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latinLnBrk="1">
              <a:buFont typeface="Arial" pitchFamily="34" charset="0"/>
              <a:buChar char="•"/>
            </a:pPr>
            <a:r>
              <a:rPr lang="ko-KR" altLang="en-US" sz="1292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반복 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조건이 </a:t>
            </a: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true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이면 반복</a:t>
            </a:r>
            <a:r>
              <a:rPr lang="en-US" altLang="ko-KR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, false</a:t>
            </a:r>
            <a:r>
              <a:rPr lang="ko-KR" altLang="en-US" sz="1292" dirty="0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이면 </a:t>
            </a:r>
            <a:r>
              <a:rPr lang="ko-KR" altLang="en-US" sz="1292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반복 종료</a:t>
            </a:r>
            <a:endParaRPr lang="en-US" altLang="ko-KR" sz="1292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  <a:p>
            <a:pPr latinLnBrk="1">
              <a:buFont typeface="Arial" pitchFamily="34" charset="0"/>
              <a:buChar char="•"/>
            </a:pPr>
            <a:r>
              <a:rPr lang="ko-KR" altLang="en-US" sz="1292">
                <a:solidFill>
                  <a:srgbClr val="0070C0"/>
                </a:solidFill>
                <a:latin typeface="맑은 고딕"/>
                <a:ea typeface="맑은 고딕" panose="020B0503020000020004" pitchFamily="50" charset="-127"/>
              </a:rPr>
              <a:t> 반복 조건이 없으며 컴파일 오류</a:t>
            </a:r>
            <a:endParaRPr lang="en-US" altLang="ko-KR" sz="1292">
              <a:solidFill>
                <a:srgbClr val="0070C0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11016" y="4274800"/>
            <a:ext cx="332345" cy="3481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6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sym typeface="Wingdings"/>
              </a:rPr>
              <a:t></a:t>
            </a:r>
            <a:endParaRPr lang="en-US" altLang="ko-KR" sz="166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511016" y="5048837"/>
            <a:ext cx="375424" cy="348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ko-KR" sz="166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  <a:sym typeface="Wingdings"/>
              </a:rPr>
              <a:t></a:t>
            </a:r>
            <a:endParaRPr lang="ko-KR" altLang="en-US" sz="166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92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0~9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까지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정수 출력 후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합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–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do~while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70492" y="2132856"/>
            <a:ext cx="7795556" cy="3384376"/>
          </a:xfrm>
        </p:spPr>
        <p:txBody>
          <a:bodyPr>
            <a:normAutofit/>
          </a:bodyPr>
          <a:lstStyle/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int 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 = 0,sum=0;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do{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 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 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++;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	sum=</a:t>
            </a:r>
            <a:r>
              <a:rPr lang="en-US" altLang="ko-KR" sz="1600" dirty="0" err="1">
                <a:solidFill>
                  <a:prstClr val="black"/>
                </a:solidFill>
              </a:rPr>
              <a:t>sum+i</a:t>
            </a:r>
            <a:r>
              <a:rPr lang="en-US" altLang="ko-KR" sz="1600" dirty="0">
                <a:solidFill>
                  <a:prstClr val="black"/>
                </a:solidFill>
              </a:rPr>
              <a:t>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} while(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&lt;10);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369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중첩 반복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846774" y="3296063"/>
            <a:ext cx="5583390" cy="208069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for(i=0; i&lt;100; i++) { // 100 </a:t>
            </a:r>
            <a:r>
              <a:rPr lang="ko-KR" altLang="en-US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개의 학교 모두의 성적을 더한다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  <a:r>
              <a:rPr lang="ko-KR" altLang="en-US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endParaRPr lang="en-US" altLang="ko-KR" sz="129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.....</a:t>
            </a:r>
          </a:p>
          <a:p>
            <a:pPr defTabSz="166158"/>
            <a:endParaRPr lang="en-US" altLang="ko-KR" sz="129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66158"/>
            <a:endParaRPr lang="en-US" altLang="ko-KR" sz="129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66158"/>
            <a:endParaRPr lang="en-US" altLang="ko-KR" sz="129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66158"/>
            <a:endParaRPr lang="en-US" altLang="ko-KR" sz="129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</a:t>
            </a:r>
          </a:p>
          <a:p>
            <a:pPr defTabSz="166158"/>
            <a:endParaRPr lang="en-US" altLang="ko-KR" sz="129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.....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}</a:t>
            </a:r>
            <a:endParaRPr lang="ko-KR" altLang="en-US" sz="129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179119" y="3827813"/>
            <a:ext cx="4852231" cy="112997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66158"/>
            <a:r>
              <a:rPr lang="en-US" altLang="ko-KR" sz="1292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for(j=0; j&lt;10000; j++) { // 10000 </a:t>
            </a:r>
            <a:r>
              <a:rPr lang="ko-KR" altLang="en-US" sz="1292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명의 학생 성적을 더한다</a:t>
            </a:r>
            <a:r>
              <a:rPr lang="en-US" altLang="ko-KR" sz="1292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.</a:t>
            </a:r>
          </a:p>
          <a:p>
            <a:pPr defTabSz="166158"/>
            <a:r>
              <a:rPr lang="en-US" altLang="ko-KR" sz="1292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   .....</a:t>
            </a:r>
          </a:p>
          <a:p>
            <a:pPr defTabSz="166158"/>
            <a:r>
              <a:rPr lang="en-US" altLang="ko-KR" sz="1292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   .....</a:t>
            </a:r>
          </a:p>
          <a:p>
            <a:pPr defTabSz="166158"/>
            <a:r>
              <a:rPr lang="en-US" altLang="ko-KR" sz="1292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}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917214" y="1450717"/>
            <a:ext cx="7526215" cy="1645938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중첩 반복</a:t>
            </a:r>
            <a:endParaRPr lang="en-US" altLang="ko-KR" dirty="0"/>
          </a:p>
          <a:p>
            <a:pPr lvl="1"/>
            <a:r>
              <a:rPr lang="ko-KR" altLang="en-US" dirty="0" err="1"/>
              <a:t>반복문이</a:t>
            </a:r>
            <a:r>
              <a:rPr lang="ko-KR" altLang="en-US" dirty="0"/>
              <a:t> 다른 </a:t>
            </a:r>
            <a:r>
              <a:rPr lang="ko-KR" altLang="en-US" dirty="0" err="1"/>
              <a:t>반복문을</a:t>
            </a:r>
            <a:r>
              <a:rPr lang="ko-KR" altLang="en-US" dirty="0"/>
              <a:t> 내포하는 구조</a:t>
            </a:r>
            <a:endParaRPr lang="en-US" altLang="ko-KR" dirty="0"/>
          </a:p>
          <a:p>
            <a:pPr lvl="1"/>
            <a:r>
              <a:rPr lang="ko-KR" altLang="en-US" dirty="0"/>
              <a:t>이론적으로는 몇 번이고 중첩 반복 가능</a:t>
            </a:r>
            <a:endParaRPr lang="en-US" altLang="ko-KR" dirty="0"/>
          </a:p>
          <a:p>
            <a:pPr lvl="1"/>
            <a:r>
              <a:rPr lang="ko-KR" altLang="en-US" dirty="0"/>
              <a:t>너무 많은 중첩 반복은 프로그램 구조를 복잡하게 하므로 </a:t>
            </a:r>
            <a:r>
              <a:rPr lang="en-US" altLang="ko-KR" sz="1477" dirty="0"/>
              <a:t>2</a:t>
            </a:r>
            <a:r>
              <a:rPr lang="ko-KR" altLang="en-US" dirty="0"/>
              <a:t>중 또는 </a:t>
            </a:r>
            <a:r>
              <a:rPr lang="en-US" altLang="ko-KR" sz="1477" dirty="0"/>
              <a:t>3</a:t>
            </a:r>
            <a:r>
              <a:rPr lang="ko-KR" altLang="en-US" dirty="0"/>
              <a:t>중 반복이 적당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829807" y="5459687"/>
            <a:ext cx="5327100" cy="490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10000</a:t>
            </a:r>
            <a:r>
              <a:rPr lang="ko-KR" altLang="en-US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명의 학생이 있는 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100</a:t>
            </a:r>
            <a:r>
              <a:rPr lang="ko-KR" altLang="en-US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개 대학의 모든 학생 성적의 합을 구할 때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,</a:t>
            </a:r>
          </a:p>
          <a:p>
            <a:pPr algn="ctr"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for </a:t>
            </a:r>
            <a:r>
              <a:rPr lang="ko-KR" altLang="en-US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문을 이용한 이중 중첩 구조</a:t>
            </a:r>
          </a:p>
        </p:txBody>
      </p:sp>
    </p:spTree>
    <p:extLst>
      <p:ext uri="{BB962C8B-B14F-4D97-AF65-F5344CB8AC3E}">
        <p14:creationId xmlns:p14="http://schemas.microsoft.com/office/powerpoint/2010/main" val="2667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 : </a:t>
            </a:r>
            <a:r>
              <a:rPr lang="ko-KR" altLang="en-US" dirty="0"/>
              <a:t>구구단</a:t>
            </a:r>
            <a:r>
              <a:rPr lang="en-US" altLang="ko-KR" dirty="0"/>
              <a:t>(</a:t>
            </a:r>
            <a:r>
              <a:rPr lang="ko-KR" altLang="en-US" dirty="0"/>
              <a:t>한 단만 출력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6405" y="2099623"/>
            <a:ext cx="6531670" cy="16830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public class </a:t>
            </a:r>
            <a:r>
              <a:rPr lang="en-US" altLang="ko-KR" sz="1292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NestedLoop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{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public static void main (String[] </a:t>
            </a:r>
            <a:r>
              <a:rPr lang="en-US" altLang="ko-KR" sz="1292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args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 {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int dan=5;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  int j;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for (</a:t>
            </a:r>
            <a:r>
              <a:rPr lang="en-US" altLang="ko-KR" sz="1292" dirty="0">
                <a:solidFill>
                  <a:prstClr val="black"/>
                </a:solidFill>
                <a:highlight>
                  <a:srgbClr val="00FFFF"/>
                </a:highlight>
                <a:latin typeface="맑은 고딕"/>
                <a:ea typeface="맑은 고딕" panose="020B0503020000020004" pitchFamily="50" charset="-127"/>
              </a:rPr>
              <a:t>j = 1;</a:t>
            </a:r>
            <a:r>
              <a:rPr lang="en-US" altLang="ko-KR" sz="1292" dirty="0">
                <a:solidFill>
                  <a:prstClr val="black"/>
                </a:solidFill>
                <a:highlight>
                  <a:srgbClr val="00FF00"/>
                </a:highlight>
                <a:latin typeface="맑은 고딕"/>
                <a:ea typeface="맑은 고딕" panose="020B0503020000020004" pitchFamily="50" charset="-127"/>
              </a:rPr>
              <a:t> j &lt; 10;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</a:t>
            </a:r>
            <a:r>
              <a:rPr lang="en-US" altLang="ko-KR" sz="1292" dirty="0" err="1">
                <a:solidFill>
                  <a:prstClr val="black"/>
                </a:solidFill>
                <a:highlight>
                  <a:srgbClr val="FFFF00"/>
                </a:highlight>
                <a:latin typeface="맑은 고딕"/>
                <a:ea typeface="맑은 고딕" panose="020B0503020000020004" pitchFamily="50" charset="-127"/>
              </a:rPr>
              <a:t>j++</a:t>
            </a:r>
            <a:r>
              <a:rPr lang="en-US" altLang="ko-KR" sz="1292" dirty="0">
                <a:solidFill>
                  <a:prstClr val="black"/>
                </a:solidFill>
                <a:highlight>
                  <a:srgbClr val="FFFF00"/>
                </a:highlight>
                <a:latin typeface="맑은 고딕"/>
                <a:ea typeface="맑은 고딕" panose="020B0503020000020004" pitchFamily="50" charset="-127"/>
              </a:rPr>
              <a:t>,</a:t>
            </a:r>
            <a:r>
              <a:rPr lang="en-US" altLang="ko-KR" sz="1292" dirty="0" err="1">
                <a:solidFill>
                  <a:prstClr val="black"/>
                </a:solidFill>
                <a:highlight>
                  <a:srgbClr val="FFFF00"/>
                </a:highlight>
                <a:latin typeface="맑은 고딕"/>
                <a:ea typeface="맑은 고딕" panose="020B0503020000020004" pitchFamily="50" charset="-127"/>
              </a:rPr>
              <a:t>System.out.print</a:t>
            </a:r>
            <a:r>
              <a:rPr lang="en-US" altLang="ko-KR" sz="1292" dirty="0">
                <a:solidFill>
                  <a:prstClr val="black"/>
                </a:solidFill>
                <a:highlight>
                  <a:srgbClr val="FFFF00"/>
                </a:highlight>
                <a:latin typeface="맑은 고딕"/>
                <a:ea typeface="맑은 고딕" panose="020B0503020000020004" pitchFamily="50" charset="-127"/>
              </a:rPr>
              <a:t>('\t')) 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{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	</a:t>
            </a:r>
            <a:r>
              <a:rPr lang="en-US" altLang="ko-KR" sz="1292" dirty="0" err="1">
                <a:solidFill>
                  <a:prstClr val="black"/>
                </a:solidFill>
                <a:highlight>
                  <a:srgbClr val="DAEEC4"/>
                </a:highlight>
                <a:latin typeface="맑은 고딕"/>
                <a:ea typeface="맑은 고딕" panose="020B0503020000020004" pitchFamily="50" charset="-127"/>
              </a:rPr>
              <a:t>System.out.print</a:t>
            </a:r>
            <a:r>
              <a:rPr lang="en-US" altLang="ko-KR" sz="1292" dirty="0">
                <a:solidFill>
                  <a:prstClr val="black"/>
                </a:solidFill>
                <a:highlight>
                  <a:srgbClr val="DAEEC4"/>
                </a:highlight>
                <a:latin typeface="맑은 고딕"/>
                <a:ea typeface="맑은 고딕" panose="020B0503020000020004" pitchFamily="50" charset="-127"/>
              </a:rPr>
              <a:t>(dan + "*" + j + "=" + dan*j)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;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}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2109" y="1540532"/>
            <a:ext cx="6568465" cy="2628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365548"/>
            <a:r>
              <a:rPr lang="en-US" altLang="ko-KR" sz="1108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5*1=5	5*2=10	5*3=15	5*4=20	5*5=25	5*6=30	5*7=35	5*8=40	5*9=45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F85E569E-3157-4229-BCA8-6AAE55C68F2A}"/>
              </a:ext>
            </a:extLst>
          </p:cNvPr>
          <p:cNvGrpSpPr/>
          <p:nvPr/>
        </p:nvGrpSpPr>
        <p:grpSpPr>
          <a:xfrm>
            <a:off x="502958" y="4792521"/>
            <a:ext cx="577402" cy="912665"/>
            <a:chOff x="952889" y="4717974"/>
            <a:chExt cx="577402" cy="91266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FA2558D7-942C-472C-9B90-CEDA77665EAC}"/>
                </a:ext>
              </a:extLst>
            </p:cNvPr>
            <p:cNvSpPr/>
            <p:nvPr/>
          </p:nvSpPr>
          <p:spPr>
            <a:xfrm>
              <a:off x="971600" y="5079340"/>
              <a:ext cx="539981" cy="551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5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5C76FC86-C000-401C-B693-84650E6E78DA}"/>
                </a:ext>
              </a:extLst>
            </p:cNvPr>
            <p:cNvSpPr txBox="1"/>
            <p:nvPr/>
          </p:nvSpPr>
          <p:spPr>
            <a:xfrm>
              <a:off x="952889" y="4717974"/>
              <a:ext cx="5774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dan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FCD7DD0-4D44-49C8-B1DB-CC71E7F85831}"/>
              </a:ext>
            </a:extLst>
          </p:cNvPr>
          <p:cNvGrpSpPr/>
          <p:nvPr/>
        </p:nvGrpSpPr>
        <p:grpSpPr>
          <a:xfrm>
            <a:off x="1631722" y="4740385"/>
            <a:ext cx="539981" cy="920631"/>
            <a:chOff x="971600" y="4710008"/>
            <a:chExt cx="539981" cy="92063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76415F0-ACEA-4B4E-ABC0-45B8957C9BF9}"/>
                </a:ext>
              </a:extLst>
            </p:cNvPr>
            <p:cNvSpPr/>
            <p:nvPr/>
          </p:nvSpPr>
          <p:spPr>
            <a:xfrm>
              <a:off x="971600" y="5079340"/>
              <a:ext cx="539981" cy="55129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6A4F31D-8133-44D4-9D81-38EB420DDFF3}"/>
                </a:ext>
              </a:extLst>
            </p:cNvPr>
            <p:cNvSpPr txBox="1"/>
            <p:nvPr/>
          </p:nvSpPr>
          <p:spPr>
            <a:xfrm>
              <a:off x="1121204" y="471000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j</a:t>
              </a:r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343BB87-7912-4AAB-A3CA-4033BDD8E4A5}"/>
              </a:ext>
            </a:extLst>
          </p:cNvPr>
          <p:cNvSpPr/>
          <p:nvPr/>
        </p:nvSpPr>
        <p:spPr>
          <a:xfrm>
            <a:off x="2843808" y="4607855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highlight>
                  <a:srgbClr val="00FF00"/>
                </a:highlight>
              </a:rPr>
              <a:t>j &lt; 10 ?</a:t>
            </a:r>
            <a:endParaRPr lang="ko-KR" altLang="en-US" dirty="0">
              <a:highlight>
                <a:srgbClr val="00FF00"/>
              </a:highlight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E108D875-99B2-45B3-9B58-514ED6C2DF63}"/>
              </a:ext>
            </a:extLst>
          </p:cNvPr>
          <p:cNvCxnSpPr>
            <a:cxnSpLocks/>
          </p:cNvCxnSpPr>
          <p:nvPr/>
        </p:nvCxnSpPr>
        <p:spPr>
          <a:xfrm flipH="1">
            <a:off x="3126097" y="5048963"/>
            <a:ext cx="143464" cy="612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F1C0A21E-0ED3-497D-9AF0-5732680947D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2294879" y="4792521"/>
            <a:ext cx="548929" cy="562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0E959F69-F771-47F9-BACB-20A4207F1BE0}"/>
              </a:ext>
            </a:extLst>
          </p:cNvPr>
          <p:cNvCxnSpPr>
            <a:cxnSpLocks/>
          </p:cNvCxnSpPr>
          <p:nvPr/>
        </p:nvCxnSpPr>
        <p:spPr>
          <a:xfrm flipV="1">
            <a:off x="3850815" y="5257563"/>
            <a:ext cx="1304110" cy="4034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27CF77BF-791D-4851-A9D2-BE6490F9B93B}"/>
              </a:ext>
            </a:extLst>
          </p:cNvPr>
          <p:cNvGrpSpPr/>
          <p:nvPr/>
        </p:nvGrpSpPr>
        <p:grpSpPr>
          <a:xfrm>
            <a:off x="5315056" y="4502806"/>
            <a:ext cx="749310" cy="941490"/>
            <a:chOff x="5849842" y="4611794"/>
            <a:chExt cx="749310" cy="94149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D05B73DD-1392-493F-84B5-AF5EC0D53CAF}"/>
                </a:ext>
              </a:extLst>
            </p:cNvPr>
            <p:cNvSpPr/>
            <p:nvPr/>
          </p:nvSpPr>
          <p:spPr>
            <a:xfrm>
              <a:off x="5849842" y="4611794"/>
              <a:ext cx="564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>
                  <a:solidFill>
                    <a:prstClr val="black"/>
                  </a:solidFill>
                </a:rPr>
                <a:t>j++</a:t>
              </a:r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BCBE53E3-0B2B-469D-93A1-3D7E8C26D3E1}"/>
                </a:ext>
              </a:extLst>
            </p:cNvPr>
            <p:cNvGrpSpPr/>
            <p:nvPr/>
          </p:nvGrpSpPr>
          <p:grpSpPr>
            <a:xfrm>
              <a:off x="5874441" y="4975761"/>
              <a:ext cx="724711" cy="577523"/>
              <a:chOff x="4512299" y="4992509"/>
              <a:chExt cx="724711" cy="5775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32B949A8-AF47-4E9B-91B7-A3512E7F9FB3}"/>
                  </a:ext>
                </a:extLst>
              </p:cNvPr>
              <p:cNvSpPr/>
              <p:nvPr/>
            </p:nvSpPr>
            <p:spPr>
              <a:xfrm>
                <a:off x="4512299" y="5018733"/>
                <a:ext cx="539981" cy="55129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2</a:t>
                </a:r>
                <a:endParaRPr lang="ko-KR" altLang="en-US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ED770DF8-6DF8-4A6C-8AB5-F9C26ADE026E}"/>
                  </a:ext>
                </a:extLst>
              </p:cNvPr>
              <p:cNvSpPr txBox="1"/>
              <p:nvPr/>
            </p:nvSpPr>
            <p:spPr>
              <a:xfrm>
                <a:off x="5052279" y="4992509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C294569-9E24-4476-8271-6EB06A62A57F}"/>
              </a:ext>
            </a:extLst>
          </p:cNvPr>
          <p:cNvSpPr/>
          <p:nvPr/>
        </p:nvSpPr>
        <p:spPr>
          <a:xfrm>
            <a:off x="2113716" y="5740414"/>
            <a:ext cx="2593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ighlight>
                  <a:srgbClr val="DAEEC4"/>
                </a:highlight>
              </a:rPr>
              <a:t>작업 실행</a:t>
            </a:r>
            <a:r>
              <a:rPr lang="en-US" altLang="ko-KR" dirty="0">
                <a:highlight>
                  <a:srgbClr val="DAEEC4"/>
                </a:highlight>
              </a:rPr>
              <a:t>(</a:t>
            </a:r>
            <a:r>
              <a:rPr lang="ko-KR" altLang="en-US" dirty="0" err="1">
                <a:highlight>
                  <a:srgbClr val="DAEEC4"/>
                </a:highlight>
              </a:rPr>
              <a:t>출력문</a:t>
            </a:r>
            <a:r>
              <a:rPr lang="en-US" altLang="ko-KR" dirty="0">
                <a:solidFill>
                  <a:prstClr val="black"/>
                </a:solidFill>
                <a:highlight>
                  <a:srgbClr val="DAEEC4"/>
                </a:highlight>
              </a:rPr>
              <a:t> print</a:t>
            </a:r>
            <a:r>
              <a:rPr lang="en-US" altLang="ko-KR" dirty="0">
                <a:highlight>
                  <a:srgbClr val="DAEEC4"/>
                </a:highlight>
              </a:rPr>
              <a:t>)</a:t>
            </a:r>
            <a:endParaRPr lang="ko-KR" altLang="en-US" dirty="0">
              <a:highlight>
                <a:srgbClr val="DAEEC4"/>
              </a:highligh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F8BB6236-DD2F-439A-8A65-4FFD11FDF3A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3850815" y="4792521"/>
            <a:ext cx="1239874" cy="256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17809BE-5A89-4A45-803B-82B527652BC7}"/>
              </a:ext>
            </a:extLst>
          </p:cNvPr>
          <p:cNvSpPr txBox="1"/>
          <p:nvPr/>
        </p:nvSpPr>
        <p:spPr>
          <a:xfrm>
            <a:off x="6061629" y="4355420"/>
            <a:ext cx="311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41DB86F-9A6F-491D-90A0-8DC51D33623F}"/>
              </a:ext>
            </a:extLst>
          </p:cNvPr>
          <p:cNvSpPr txBox="1"/>
          <p:nvPr/>
        </p:nvSpPr>
        <p:spPr>
          <a:xfrm>
            <a:off x="6458869" y="3953558"/>
            <a:ext cx="2535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이 되는</a:t>
            </a:r>
            <a:r>
              <a:rPr lang="en-US" altLang="ko-KR" dirty="0"/>
              <a:t> </a:t>
            </a:r>
            <a:r>
              <a:rPr lang="ko-KR" altLang="en-US" dirty="0"/>
              <a:t>순간</a:t>
            </a:r>
            <a:endParaRPr lang="en-US" altLang="ko-KR" dirty="0"/>
          </a:p>
          <a:p>
            <a:r>
              <a:rPr lang="en-US" altLang="ko-KR" dirty="0"/>
              <a:t>j&lt;10</a:t>
            </a:r>
            <a:r>
              <a:rPr lang="ko-KR" altLang="en-US" dirty="0"/>
              <a:t>을 만족하지 않기 때문에</a:t>
            </a:r>
            <a:endParaRPr lang="en-US" altLang="ko-KR" dirty="0"/>
          </a:p>
          <a:p>
            <a:r>
              <a:rPr lang="ko-KR" altLang="en-US" dirty="0" err="1"/>
              <a:t>반복문</a:t>
            </a:r>
            <a:r>
              <a:rPr lang="ko-KR" altLang="en-US" dirty="0"/>
              <a:t> 벗어남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9822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9" grpId="0"/>
      <p:bldP spid="36" grpId="0"/>
      <p:bldP spid="3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 : </a:t>
            </a:r>
            <a:r>
              <a:rPr lang="ko-KR" altLang="en-US" dirty="0"/>
              <a:t>구구단</a:t>
            </a:r>
            <a:r>
              <a:rPr lang="en-US" altLang="ko-KR" dirty="0"/>
              <a:t>(1~9</a:t>
            </a:r>
            <a:r>
              <a:rPr lang="ko-KR" altLang="en-US" dirty="0"/>
              <a:t>단 출력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06405" y="2099623"/>
            <a:ext cx="6531670" cy="22795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public class </a:t>
            </a:r>
            <a:r>
              <a:rPr lang="en-US" altLang="ko-KR" sz="1292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NestedLoop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{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public static void main (String[] </a:t>
            </a:r>
            <a:r>
              <a:rPr lang="en-US" altLang="ko-KR" sz="1292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args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 {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</a:t>
            </a:r>
            <a:r>
              <a:rPr lang="en-US" altLang="ko-KR" sz="1292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int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i, j;</a:t>
            </a:r>
          </a:p>
          <a:p>
            <a:pPr defTabSz="166158"/>
            <a:endParaRPr lang="en-US" altLang="ko-KR" sz="129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for (i = 1; </a:t>
            </a:r>
            <a:r>
              <a:rPr lang="en-US" altLang="ko-KR" sz="1292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i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&lt; 10; i++,</a:t>
            </a:r>
            <a:r>
              <a:rPr lang="en-US" altLang="ko-KR" sz="1292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System.out.println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()) {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for (j = 1; j &lt; 10; j++,</a:t>
            </a:r>
            <a:r>
              <a:rPr lang="en-US" altLang="ko-KR" sz="1292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System.out.print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('\t')) {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	</a:t>
            </a:r>
            <a:r>
              <a:rPr lang="en-US" altLang="ko-KR" sz="1292" dirty="0" err="1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System.out.print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(i + "*" + j + "=" + i*j);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	}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	}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	}</a:t>
            </a:r>
          </a:p>
          <a:p>
            <a:pPr defTabSz="166158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659" y="1503010"/>
            <a:ext cx="7215122" cy="603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ko-KR" sz="1662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sz="1662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중 중첩된 </a:t>
            </a:r>
            <a:r>
              <a:rPr lang="en-US" altLang="ko-KR" sz="1662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for</a:t>
            </a:r>
            <a:r>
              <a:rPr lang="ko-KR" altLang="en-US" sz="1662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문을 사용하여 구구단을 출력하는 프로그램을 작성하시오</a:t>
            </a:r>
            <a:r>
              <a:rPr lang="en-US" altLang="ko-KR" sz="1662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662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한 줄에 한 단씩 출력한다</a:t>
            </a:r>
            <a:r>
              <a:rPr lang="en-US" altLang="ko-KR" sz="1662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62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1661" y="4558972"/>
            <a:ext cx="6568465" cy="162679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365548"/>
            <a:r>
              <a:rPr lang="en-US" altLang="ko-KR" sz="1108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1*1=1	1*2=2	1*3=3	1*4=4	1*5=5	1*6=6	1*7=7	1*8=8	1*9=9</a:t>
            </a:r>
          </a:p>
          <a:p>
            <a:pPr defTabSz="365548"/>
            <a:r>
              <a:rPr lang="en-US" altLang="ko-KR" sz="1108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2*1=2	2*2=4	2*3=6	2*4=8	2*5=10	2*6=12	2*7=14	2*8=16	2*9=18</a:t>
            </a:r>
          </a:p>
          <a:p>
            <a:pPr defTabSz="365548"/>
            <a:r>
              <a:rPr lang="en-US" altLang="ko-KR" sz="1108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3*1=3	3*2=6	3*3=9	3*4=12	3*5=15	3*6=18	3*7=21	3*8=24	3*9=27</a:t>
            </a:r>
          </a:p>
          <a:p>
            <a:pPr defTabSz="365548"/>
            <a:r>
              <a:rPr lang="en-US" altLang="ko-KR" sz="1108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4*1=4	4*2=8	4*3=12	4*4=16	4*5=20	4*6=24	4*7=28	4*8=32	4*9=36</a:t>
            </a:r>
          </a:p>
          <a:p>
            <a:pPr defTabSz="365548"/>
            <a:r>
              <a:rPr lang="en-US" altLang="ko-KR" sz="1108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5*1=5	5*2=10	5*3=15	5*4=20	5*5=25	5*6=30	5*7=35	5*8=40	5*9=45</a:t>
            </a:r>
          </a:p>
          <a:p>
            <a:pPr defTabSz="365548"/>
            <a:r>
              <a:rPr lang="en-US" altLang="ko-KR" sz="1108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6*1=6	6*2=12	6*3=18	6*4=24	6*5=30	6*6=36	6*7=42	6*8=48	6*9=54</a:t>
            </a:r>
          </a:p>
          <a:p>
            <a:pPr defTabSz="365548"/>
            <a:r>
              <a:rPr lang="en-US" altLang="ko-KR" sz="1108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7*1=7	7*2=14	7*3=21	7*4=28	7*5=35	7*6=42	7*7=49	7*8=56	7*9=63</a:t>
            </a:r>
          </a:p>
          <a:p>
            <a:pPr defTabSz="365548"/>
            <a:r>
              <a:rPr lang="en-US" altLang="ko-KR" sz="1108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8*1=8	8*2=16	8*3=24	8*4=32	8*5=40	8*6=48	8*7=56	8*8=64	8*9=72</a:t>
            </a:r>
          </a:p>
          <a:p>
            <a:pPr defTabSz="365548"/>
            <a:r>
              <a:rPr lang="en-US" altLang="ko-KR" sz="1108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9*1=9	9*2=18	9*3=27	9*4=36	9*5=45	9*6=54	9*7=63	9*8=72	9*9=81</a:t>
            </a:r>
            <a:endParaRPr lang="ko-KR" altLang="en-US" sz="1108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2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 : </a:t>
            </a:r>
            <a:r>
              <a:rPr lang="ko-KR" altLang="en-US" dirty="0"/>
              <a:t>구구단</a:t>
            </a:r>
            <a:r>
              <a:rPr lang="en-US" altLang="ko-KR" dirty="0"/>
              <a:t>(1~9</a:t>
            </a:r>
            <a:r>
              <a:rPr lang="ko-KR" altLang="en-US" dirty="0"/>
              <a:t>단 출력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F85E569E-3157-4229-BCA8-6AAE55C68F2A}"/>
              </a:ext>
            </a:extLst>
          </p:cNvPr>
          <p:cNvGrpSpPr/>
          <p:nvPr/>
        </p:nvGrpSpPr>
        <p:grpSpPr>
          <a:xfrm>
            <a:off x="706551" y="1913386"/>
            <a:ext cx="539981" cy="964315"/>
            <a:chOff x="971600" y="4666324"/>
            <a:chExt cx="539981" cy="964315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xmlns="" id="{FA2558D7-942C-472C-9B90-CEDA77665EAC}"/>
                </a:ext>
              </a:extLst>
            </p:cNvPr>
            <p:cNvSpPr/>
            <p:nvPr/>
          </p:nvSpPr>
          <p:spPr>
            <a:xfrm>
              <a:off x="971600" y="5079340"/>
              <a:ext cx="539981" cy="55129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xmlns="" id="{5C76FC86-C000-401C-B693-84650E6E78DA}"/>
                </a:ext>
              </a:extLst>
            </p:cNvPr>
            <p:cNvSpPr txBox="1"/>
            <p:nvPr/>
          </p:nvSpPr>
          <p:spPr>
            <a:xfrm>
              <a:off x="1074646" y="4666324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err="1"/>
                <a:t>i</a:t>
              </a:r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9FCD7DD0-4D44-49C8-B1DB-CC71E7F85831}"/>
              </a:ext>
            </a:extLst>
          </p:cNvPr>
          <p:cNvGrpSpPr/>
          <p:nvPr/>
        </p:nvGrpSpPr>
        <p:grpSpPr>
          <a:xfrm>
            <a:off x="849646" y="4589211"/>
            <a:ext cx="539981" cy="920631"/>
            <a:chOff x="971600" y="4710008"/>
            <a:chExt cx="539981" cy="92063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xmlns="" id="{376415F0-ACEA-4B4E-ABC0-45B8957C9BF9}"/>
                </a:ext>
              </a:extLst>
            </p:cNvPr>
            <p:cNvSpPr/>
            <p:nvPr/>
          </p:nvSpPr>
          <p:spPr>
            <a:xfrm>
              <a:off x="971600" y="5079340"/>
              <a:ext cx="539981" cy="55129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1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86A4F31D-8133-44D4-9D81-38EB420DDFF3}"/>
                </a:ext>
              </a:extLst>
            </p:cNvPr>
            <p:cNvSpPr txBox="1"/>
            <p:nvPr/>
          </p:nvSpPr>
          <p:spPr>
            <a:xfrm>
              <a:off x="1121204" y="4710008"/>
              <a:ext cx="240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j</a:t>
              </a:r>
              <a:endParaRPr lang="ko-KR" altLang="en-US" dirty="0"/>
            </a:p>
          </p:txBody>
        </p:sp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2343BB87-7912-4AAB-A3CA-4033BDD8E4A5}"/>
              </a:ext>
            </a:extLst>
          </p:cNvPr>
          <p:cNvSpPr/>
          <p:nvPr/>
        </p:nvSpPr>
        <p:spPr>
          <a:xfrm>
            <a:off x="2061732" y="4456681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  <a:highlight>
                  <a:srgbClr val="00FF00"/>
                </a:highlight>
              </a:rPr>
              <a:t>j &lt; 10 ?</a:t>
            </a:r>
            <a:endParaRPr lang="ko-KR" altLang="en-US" dirty="0">
              <a:highlight>
                <a:srgbClr val="00FF00"/>
              </a:highlight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E108D875-99B2-45B3-9B58-514ED6C2DF63}"/>
              </a:ext>
            </a:extLst>
          </p:cNvPr>
          <p:cNvCxnSpPr>
            <a:cxnSpLocks/>
          </p:cNvCxnSpPr>
          <p:nvPr/>
        </p:nvCxnSpPr>
        <p:spPr>
          <a:xfrm flipH="1">
            <a:off x="2344021" y="4897789"/>
            <a:ext cx="143464" cy="6120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F1C0A21E-0ED3-497D-9AF0-5732680947D4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512803" y="4641347"/>
            <a:ext cx="548929" cy="562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0E959F69-F771-47F9-BACB-20A4207F1BE0}"/>
              </a:ext>
            </a:extLst>
          </p:cNvPr>
          <p:cNvCxnSpPr>
            <a:cxnSpLocks/>
          </p:cNvCxnSpPr>
          <p:nvPr/>
        </p:nvCxnSpPr>
        <p:spPr>
          <a:xfrm flipV="1">
            <a:off x="3068739" y="5106389"/>
            <a:ext cx="1304110" cy="4034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27CF77BF-791D-4851-A9D2-BE6490F9B93B}"/>
              </a:ext>
            </a:extLst>
          </p:cNvPr>
          <p:cNvGrpSpPr/>
          <p:nvPr/>
        </p:nvGrpSpPr>
        <p:grpSpPr>
          <a:xfrm>
            <a:off x="4532980" y="4351632"/>
            <a:ext cx="749310" cy="941490"/>
            <a:chOff x="5849842" y="4611794"/>
            <a:chExt cx="749310" cy="94149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D05B73DD-1392-493F-84B5-AF5EC0D53CAF}"/>
                </a:ext>
              </a:extLst>
            </p:cNvPr>
            <p:cNvSpPr/>
            <p:nvPr/>
          </p:nvSpPr>
          <p:spPr>
            <a:xfrm>
              <a:off x="5849842" y="4611794"/>
              <a:ext cx="564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 err="1">
                  <a:solidFill>
                    <a:prstClr val="black"/>
                  </a:solidFill>
                </a:rPr>
                <a:t>j++</a:t>
              </a:r>
              <a:endParaRPr lang="ko-KR" altLang="en-US" dirty="0"/>
            </a:p>
          </p:txBody>
        </p: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xmlns="" id="{BCBE53E3-0B2B-469D-93A1-3D7E8C26D3E1}"/>
                </a:ext>
              </a:extLst>
            </p:cNvPr>
            <p:cNvGrpSpPr/>
            <p:nvPr/>
          </p:nvGrpSpPr>
          <p:grpSpPr>
            <a:xfrm>
              <a:off x="5874441" y="4975761"/>
              <a:ext cx="724711" cy="577523"/>
              <a:chOff x="4512299" y="4992509"/>
              <a:chExt cx="724711" cy="577523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xmlns="" id="{32B949A8-AF47-4E9B-91B7-A3512E7F9FB3}"/>
                  </a:ext>
                </a:extLst>
              </p:cNvPr>
              <p:cNvSpPr/>
              <p:nvPr/>
            </p:nvSpPr>
            <p:spPr>
              <a:xfrm>
                <a:off x="4512299" y="5018733"/>
                <a:ext cx="539981" cy="551299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  <a:highlight>
                      <a:srgbClr val="FFFF00"/>
                    </a:highlight>
                  </a:rPr>
                  <a:t>2</a:t>
                </a:r>
                <a:endParaRPr lang="ko-KR" altLang="en-US" dirty="0">
                  <a:solidFill>
                    <a:schemeClr val="tx1"/>
                  </a:solidFill>
                  <a:highlight>
                    <a:srgbClr val="FFFF00"/>
                  </a:highlight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ED770DF8-6DF8-4A6C-8AB5-F9C26ADE026E}"/>
                  </a:ext>
                </a:extLst>
              </p:cNvPr>
              <p:cNvSpPr txBox="1"/>
              <p:nvPr/>
            </p:nvSpPr>
            <p:spPr>
              <a:xfrm>
                <a:off x="5052279" y="4992509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>
                  <a:highlight>
                    <a:srgbClr val="FFFF00"/>
                  </a:highlight>
                </a:endParaRPr>
              </a:p>
            </p:txBody>
          </p:sp>
        </p:grp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3C294569-9E24-4476-8271-6EB06A62A57F}"/>
              </a:ext>
            </a:extLst>
          </p:cNvPr>
          <p:cNvSpPr/>
          <p:nvPr/>
        </p:nvSpPr>
        <p:spPr>
          <a:xfrm>
            <a:off x="1331640" y="5589240"/>
            <a:ext cx="2593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highlight>
                  <a:srgbClr val="DAEEC4"/>
                </a:highlight>
              </a:rPr>
              <a:t>작업 실행</a:t>
            </a:r>
            <a:r>
              <a:rPr lang="en-US" altLang="ko-KR" dirty="0">
                <a:highlight>
                  <a:srgbClr val="DAEEC4"/>
                </a:highlight>
              </a:rPr>
              <a:t>(</a:t>
            </a:r>
            <a:r>
              <a:rPr lang="ko-KR" altLang="en-US" dirty="0" err="1">
                <a:highlight>
                  <a:srgbClr val="DAEEC4"/>
                </a:highlight>
              </a:rPr>
              <a:t>출력문</a:t>
            </a:r>
            <a:r>
              <a:rPr lang="en-US" altLang="ko-KR" dirty="0">
                <a:solidFill>
                  <a:prstClr val="black"/>
                </a:solidFill>
                <a:highlight>
                  <a:srgbClr val="DAEEC4"/>
                </a:highlight>
              </a:rPr>
              <a:t> print</a:t>
            </a:r>
            <a:r>
              <a:rPr lang="en-US" altLang="ko-KR" dirty="0">
                <a:highlight>
                  <a:srgbClr val="DAEEC4"/>
                </a:highlight>
              </a:rPr>
              <a:t>)</a:t>
            </a:r>
            <a:endParaRPr lang="ko-KR" altLang="en-US" dirty="0">
              <a:highlight>
                <a:srgbClr val="DAEEC4"/>
              </a:highlight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xmlns="" id="{F8BB6236-DD2F-439A-8A65-4FFD11FDF3AF}"/>
              </a:ext>
            </a:extLst>
          </p:cNvPr>
          <p:cNvCxnSpPr>
            <a:cxnSpLocks/>
            <a:endCxn id="12" idx="3"/>
          </p:cNvCxnSpPr>
          <p:nvPr/>
        </p:nvCxnSpPr>
        <p:spPr>
          <a:xfrm flipH="1" flipV="1">
            <a:off x="3068739" y="4641347"/>
            <a:ext cx="1239874" cy="2564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817809BE-5A89-4A45-803B-82B527652BC7}"/>
              </a:ext>
            </a:extLst>
          </p:cNvPr>
          <p:cNvSpPr txBox="1"/>
          <p:nvPr/>
        </p:nvSpPr>
        <p:spPr>
          <a:xfrm>
            <a:off x="5279553" y="4204246"/>
            <a:ext cx="31130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</a:p>
          <a:p>
            <a:r>
              <a:rPr lang="en-US" altLang="ko-KR" dirty="0"/>
              <a:t>4</a:t>
            </a:r>
          </a:p>
          <a:p>
            <a:r>
              <a:rPr lang="en-US" altLang="ko-KR" dirty="0"/>
              <a:t>5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41DB86F-9A6F-491D-90A0-8DC51D33623F}"/>
              </a:ext>
            </a:extLst>
          </p:cNvPr>
          <p:cNvSpPr txBox="1"/>
          <p:nvPr/>
        </p:nvSpPr>
        <p:spPr>
          <a:xfrm>
            <a:off x="5676793" y="3802384"/>
            <a:ext cx="25359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j</a:t>
            </a:r>
            <a:r>
              <a:rPr lang="ko-KR" altLang="en-US" dirty="0"/>
              <a:t>가 </a:t>
            </a:r>
            <a:r>
              <a:rPr lang="en-US" altLang="ko-KR" dirty="0"/>
              <a:t>10</a:t>
            </a:r>
            <a:r>
              <a:rPr lang="ko-KR" altLang="en-US" dirty="0"/>
              <a:t>이 되는</a:t>
            </a:r>
            <a:r>
              <a:rPr lang="en-US" altLang="ko-KR" dirty="0"/>
              <a:t> </a:t>
            </a:r>
            <a:r>
              <a:rPr lang="ko-KR" altLang="en-US" dirty="0"/>
              <a:t>순간</a:t>
            </a:r>
            <a:endParaRPr lang="en-US" altLang="ko-KR" dirty="0"/>
          </a:p>
          <a:p>
            <a:r>
              <a:rPr lang="en-US" altLang="ko-KR" dirty="0"/>
              <a:t>j&lt;10</a:t>
            </a:r>
            <a:r>
              <a:rPr lang="ko-KR" altLang="en-US" dirty="0"/>
              <a:t>을 만족하지 않기 때문에</a:t>
            </a:r>
            <a:endParaRPr lang="en-US" altLang="ko-KR" dirty="0"/>
          </a:p>
          <a:p>
            <a:r>
              <a:rPr lang="ko-KR" altLang="en-US" dirty="0" err="1"/>
              <a:t>반복문</a:t>
            </a:r>
            <a:r>
              <a:rPr lang="ko-KR" altLang="en-US" dirty="0"/>
              <a:t> 벗어남</a:t>
            </a:r>
            <a:endParaRPr lang="en-US" altLang="ko-KR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CD1E2389-670A-4D93-86DC-9ADCE9DDDD9E}"/>
              </a:ext>
            </a:extLst>
          </p:cNvPr>
          <p:cNvSpPr/>
          <p:nvPr/>
        </p:nvSpPr>
        <p:spPr>
          <a:xfrm>
            <a:off x="323528" y="3429000"/>
            <a:ext cx="8496944" cy="320040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B4C22633-BC1B-4361-BED5-42BCDF3A075D}"/>
              </a:ext>
            </a:extLst>
          </p:cNvPr>
          <p:cNvCxnSpPr>
            <a:cxnSpLocks/>
          </p:cNvCxnSpPr>
          <p:nvPr/>
        </p:nvCxnSpPr>
        <p:spPr>
          <a:xfrm flipH="1">
            <a:off x="2298374" y="1975714"/>
            <a:ext cx="45648" cy="145328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5E90585E-9FC2-430B-98AC-4C57C65818AA}"/>
              </a:ext>
            </a:extLst>
          </p:cNvPr>
          <p:cNvSpPr/>
          <p:nvPr/>
        </p:nvSpPr>
        <p:spPr>
          <a:xfrm>
            <a:off x="1880569" y="1432895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prstClr val="black"/>
                </a:solidFill>
              </a:rPr>
              <a:t>i</a:t>
            </a:r>
            <a:r>
              <a:rPr lang="en-US" altLang="ko-KR" dirty="0">
                <a:solidFill>
                  <a:prstClr val="black"/>
                </a:solidFill>
              </a:rPr>
              <a:t> &lt; 10 ?</a:t>
            </a:r>
            <a:endParaRPr lang="ko-KR" altLang="en-US" dirty="0"/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6E0A8F95-0CE6-4D2F-A4D4-CC7B193AF1F6}"/>
              </a:ext>
            </a:extLst>
          </p:cNvPr>
          <p:cNvCxnSpPr>
            <a:cxnSpLocks/>
          </p:cNvCxnSpPr>
          <p:nvPr/>
        </p:nvCxnSpPr>
        <p:spPr>
          <a:xfrm flipV="1">
            <a:off x="1331640" y="1799538"/>
            <a:ext cx="548929" cy="5624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1A0E1584-688D-4151-87B3-6F4DE436DCE2}"/>
              </a:ext>
            </a:extLst>
          </p:cNvPr>
          <p:cNvCxnSpPr>
            <a:cxnSpLocks/>
          </p:cNvCxnSpPr>
          <p:nvPr/>
        </p:nvCxnSpPr>
        <p:spPr>
          <a:xfrm flipV="1">
            <a:off x="2636395" y="2726300"/>
            <a:ext cx="975674" cy="668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20BB2578-143E-40BC-8D0D-C9D4CDEC734B}"/>
              </a:ext>
            </a:extLst>
          </p:cNvPr>
          <p:cNvGrpSpPr/>
          <p:nvPr/>
        </p:nvGrpSpPr>
        <p:grpSpPr>
          <a:xfrm>
            <a:off x="3577605" y="1825701"/>
            <a:ext cx="749310" cy="941490"/>
            <a:chOff x="5849842" y="4611794"/>
            <a:chExt cx="749310" cy="94149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D2B0AAFD-C144-4FAE-88F5-548DAA7D8F74}"/>
                </a:ext>
              </a:extLst>
            </p:cNvPr>
            <p:cNvSpPr/>
            <p:nvPr/>
          </p:nvSpPr>
          <p:spPr>
            <a:xfrm>
              <a:off x="5849842" y="4611794"/>
              <a:ext cx="564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</a:rPr>
                <a:t>i++</a:t>
              </a:r>
              <a:endParaRPr lang="ko-KR" altLang="en-US" dirty="0"/>
            </a:p>
          </p:txBody>
        </p: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xmlns="" id="{160D6B35-F89D-4E6D-B961-E78F4B653C01}"/>
                </a:ext>
              </a:extLst>
            </p:cNvPr>
            <p:cNvGrpSpPr/>
            <p:nvPr/>
          </p:nvGrpSpPr>
          <p:grpSpPr>
            <a:xfrm>
              <a:off x="5874441" y="4975761"/>
              <a:ext cx="724711" cy="577523"/>
              <a:chOff x="4512299" y="4992509"/>
              <a:chExt cx="724711" cy="577523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xmlns="" id="{E33139EE-31DD-404A-8272-6E408DA4AAC0}"/>
                  </a:ext>
                </a:extLst>
              </p:cNvPr>
              <p:cNvSpPr/>
              <p:nvPr/>
            </p:nvSpPr>
            <p:spPr>
              <a:xfrm>
                <a:off x="4512299" y="5018733"/>
                <a:ext cx="539981" cy="551299"/>
              </a:xfrm>
              <a:prstGeom prst="rect">
                <a:avLst/>
              </a:prstGeom>
              <a:solidFill>
                <a:srgbClr val="EDEE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2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xmlns="" id="{C293DE8F-B376-4E44-AB1E-519568AD7DE7}"/>
                  </a:ext>
                </a:extLst>
              </p:cNvPr>
              <p:cNvSpPr txBox="1"/>
              <p:nvPr/>
            </p:nvSpPr>
            <p:spPr>
              <a:xfrm>
                <a:off x="5052279" y="4992509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AE2D64D1-3DEA-41CE-B804-620C1AC8842B}"/>
              </a:ext>
            </a:extLst>
          </p:cNvPr>
          <p:cNvCxnSpPr>
            <a:cxnSpLocks/>
          </p:cNvCxnSpPr>
          <p:nvPr/>
        </p:nvCxnSpPr>
        <p:spPr>
          <a:xfrm>
            <a:off x="4870251" y="1826779"/>
            <a:ext cx="0" cy="16449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684231EE-1A0A-4BF1-9524-F17340DCB8FA}"/>
              </a:ext>
            </a:extLst>
          </p:cNvPr>
          <p:cNvSpPr/>
          <p:nvPr/>
        </p:nvSpPr>
        <p:spPr>
          <a:xfrm>
            <a:off x="4665541" y="1404944"/>
            <a:ext cx="1007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>
                <a:solidFill>
                  <a:prstClr val="black"/>
                </a:solidFill>
              </a:rPr>
              <a:t>i</a:t>
            </a:r>
            <a:r>
              <a:rPr lang="en-US" altLang="ko-KR" dirty="0">
                <a:solidFill>
                  <a:prstClr val="black"/>
                </a:solidFill>
              </a:rPr>
              <a:t> &lt; 10 ?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333071C1-6CF8-4BEC-9417-E19202B543D3}"/>
              </a:ext>
            </a:extLst>
          </p:cNvPr>
          <p:cNvGrpSpPr/>
          <p:nvPr/>
        </p:nvGrpSpPr>
        <p:grpSpPr>
          <a:xfrm>
            <a:off x="6013031" y="1789604"/>
            <a:ext cx="749310" cy="941490"/>
            <a:chOff x="5849842" y="4611794"/>
            <a:chExt cx="749310" cy="941490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xmlns="" id="{84C07012-3DBB-4EF9-BD49-48176D54CB47}"/>
                </a:ext>
              </a:extLst>
            </p:cNvPr>
            <p:cNvSpPr/>
            <p:nvPr/>
          </p:nvSpPr>
          <p:spPr>
            <a:xfrm>
              <a:off x="5849842" y="4611794"/>
              <a:ext cx="5645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solidFill>
                    <a:prstClr val="black"/>
                  </a:solidFill>
                </a:rPr>
                <a:t>i++</a:t>
              </a:r>
              <a:endParaRPr lang="ko-KR" altLang="en-US" dirty="0"/>
            </a:p>
          </p:txBody>
        </p: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201C1668-460A-4EA6-9FD8-E825125AF182}"/>
                </a:ext>
              </a:extLst>
            </p:cNvPr>
            <p:cNvGrpSpPr/>
            <p:nvPr/>
          </p:nvGrpSpPr>
          <p:grpSpPr>
            <a:xfrm>
              <a:off x="5874441" y="4975761"/>
              <a:ext cx="724711" cy="577523"/>
              <a:chOff x="4512299" y="4992509"/>
              <a:chExt cx="724711" cy="577523"/>
            </a:xfrm>
          </p:grpSpPr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xmlns="" id="{C28F1568-5CA8-4E61-896B-9331F9C4A0DA}"/>
                  </a:ext>
                </a:extLst>
              </p:cNvPr>
              <p:cNvSpPr/>
              <p:nvPr/>
            </p:nvSpPr>
            <p:spPr>
              <a:xfrm>
                <a:off x="4512299" y="5018733"/>
                <a:ext cx="539981" cy="551299"/>
              </a:xfrm>
              <a:prstGeom prst="rect">
                <a:avLst/>
              </a:prstGeom>
              <a:solidFill>
                <a:srgbClr val="EDEEE6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>
                    <a:solidFill>
                      <a:schemeClr val="tx1"/>
                    </a:solidFill>
                  </a:rPr>
                  <a:t>3</a:t>
                </a:r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379F8866-0C27-4BB5-BDDE-3F5FC8650FC1}"/>
                  </a:ext>
                </a:extLst>
              </p:cNvPr>
              <p:cNvSpPr txBox="1"/>
              <p:nvPr/>
            </p:nvSpPr>
            <p:spPr>
              <a:xfrm>
                <a:off x="5052279" y="4992509"/>
                <a:ext cx="1847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ko-KR" altLang="en-US" dirty="0">
                  <a:highlight>
                    <a:srgbClr val="FFFF00"/>
                  </a:highlight>
                </a:endParaRPr>
              </a:p>
            </p:txBody>
          </p:sp>
        </p:grpSp>
      </p:grp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96EFEC08-7287-4FE5-8B1E-424E01536169}"/>
              </a:ext>
            </a:extLst>
          </p:cNvPr>
          <p:cNvCxnSpPr>
            <a:cxnSpLocks/>
          </p:cNvCxnSpPr>
          <p:nvPr/>
        </p:nvCxnSpPr>
        <p:spPr>
          <a:xfrm flipV="1">
            <a:off x="4256482" y="1772689"/>
            <a:ext cx="571087" cy="54624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xmlns="" id="{45D94A0D-E255-43BE-BDF0-7860065C0DA9}"/>
              </a:ext>
            </a:extLst>
          </p:cNvPr>
          <p:cNvCxnSpPr>
            <a:cxnSpLocks/>
          </p:cNvCxnSpPr>
          <p:nvPr/>
        </p:nvCxnSpPr>
        <p:spPr>
          <a:xfrm flipV="1">
            <a:off x="5037357" y="2777189"/>
            <a:ext cx="975674" cy="6683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3CAA9CE7-C631-4E07-B1E0-3E12E33C11D6}"/>
              </a:ext>
            </a:extLst>
          </p:cNvPr>
          <p:cNvSpPr txBox="1"/>
          <p:nvPr/>
        </p:nvSpPr>
        <p:spPr>
          <a:xfrm>
            <a:off x="6890745" y="2086112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. . .</a:t>
            </a:r>
            <a:endParaRPr lang="ko-KR" alt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38D5D94-B1C0-46D6-8E76-CF3D41D6F6C4}"/>
              </a:ext>
            </a:extLst>
          </p:cNvPr>
          <p:cNvSpPr txBox="1"/>
          <p:nvPr/>
        </p:nvSpPr>
        <p:spPr>
          <a:xfrm>
            <a:off x="7353798" y="1864737"/>
            <a:ext cx="1682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i</a:t>
            </a:r>
            <a:r>
              <a:rPr lang="ko-KR" altLang="en-US" dirty="0"/>
              <a:t>가 </a:t>
            </a:r>
            <a:r>
              <a:rPr lang="en-US" altLang="ko-KR" dirty="0" err="1"/>
              <a:t>i</a:t>
            </a:r>
            <a:r>
              <a:rPr lang="en-US" altLang="ko-KR" dirty="0"/>
              <a:t>&lt;10</a:t>
            </a:r>
            <a:r>
              <a:rPr lang="ko-KR" altLang="en-US" dirty="0"/>
              <a:t>을 만족하지 않을 때까지</a:t>
            </a:r>
          </a:p>
        </p:txBody>
      </p:sp>
    </p:spTree>
    <p:extLst>
      <p:ext uri="{BB962C8B-B14F-4D97-AF65-F5344CB8AC3E}">
        <p14:creationId xmlns:p14="http://schemas.microsoft.com/office/powerpoint/2010/main" val="151328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en-US" altLang="ko-KR" dirty="0"/>
              <a:t> – if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7214" y="1450717"/>
            <a:ext cx="7526215" cy="191234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/>
              <a:t>단순 </a:t>
            </a:r>
            <a:r>
              <a:rPr lang="en-US" altLang="ko-KR" dirty="0"/>
              <a:t>if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en-US" altLang="ko-KR" dirty="0"/>
              <a:t>if </a:t>
            </a:r>
            <a:r>
              <a:rPr lang="ko-KR" altLang="en-US" dirty="0"/>
              <a:t>다음의 괄호 안에는 </a:t>
            </a:r>
            <a:r>
              <a:rPr lang="ko-KR" altLang="en-US" dirty="0" err="1"/>
              <a:t>조건식</a:t>
            </a:r>
            <a:r>
              <a:rPr lang="en-US" altLang="ko-KR" dirty="0"/>
              <a:t>(</a:t>
            </a:r>
            <a:r>
              <a:rPr lang="ko-KR" altLang="en-US" dirty="0"/>
              <a:t>논리형 변수나 논리 연산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조건식의</a:t>
            </a:r>
            <a:r>
              <a:rPr lang="ko-KR" altLang="en-US" dirty="0"/>
              <a:t> 값</a:t>
            </a:r>
            <a:endParaRPr lang="en-US" altLang="ko-KR" dirty="0"/>
          </a:p>
          <a:p>
            <a:pPr lvl="2"/>
            <a:r>
              <a:rPr lang="en-US" altLang="ko-KR" dirty="0"/>
              <a:t>true</a:t>
            </a:r>
            <a:r>
              <a:rPr lang="ko-KR" altLang="en-US" dirty="0"/>
              <a:t>인 경우</a:t>
            </a:r>
            <a:r>
              <a:rPr lang="en-US" altLang="ko-KR" dirty="0"/>
              <a:t>, if</a:t>
            </a:r>
            <a:r>
              <a:rPr lang="ko-KR" altLang="en-US" dirty="0"/>
              <a:t>문을 벗어나</a:t>
            </a:r>
            <a:r>
              <a:rPr lang="en-US" altLang="ko-KR" dirty="0"/>
              <a:t> </a:t>
            </a:r>
            <a:r>
              <a:rPr lang="ko-KR" altLang="en-US" dirty="0"/>
              <a:t>다음 문장이 실행된다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false</a:t>
            </a:r>
            <a:r>
              <a:rPr lang="ko-KR" altLang="en-US" dirty="0"/>
              <a:t>의 경우에는 </a:t>
            </a:r>
            <a:r>
              <a:rPr lang="en-US" altLang="ko-KR" dirty="0"/>
              <a:t>if </a:t>
            </a:r>
            <a:r>
              <a:rPr lang="ko-KR" altLang="en-US" dirty="0"/>
              <a:t>다음의 문장이 실행되지 않고 </a:t>
            </a:r>
            <a:r>
              <a:rPr lang="en-US" altLang="ko-KR" dirty="0"/>
              <a:t>if </a:t>
            </a:r>
            <a:r>
              <a:rPr lang="ko-KR" altLang="en-US" dirty="0"/>
              <a:t>문을</a:t>
            </a:r>
            <a:r>
              <a:rPr lang="en-US" altLang="ko-KR" dirty="0"/>
              <a:t> </a:t>
            </a:r>
            <a:r>
              <a:rPr lang="ko-KR" altLang="en-US" dirty="0"/>
              <a:t>빠져 나온다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실행문장이 단일 문장인 경우 둘러싸는 </a:t>
            </a:r>
            <a:r>
              <a:rPr lang="en-US" altLang="ko-KR" dirty="0"/>
              <a:t>{, }</a:t>
            </a:r>
            <a:r>
              <a:rPr lang="ko-KR" altLang="en-US" dirty="0"/>
              <a:t> 생략 가능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244" y="3495469"/>
            <a:ext cx="5284177" cy="24266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continue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7214" y="1450717"/>
            <a:ext cx="7526215" cy="2310628"/>
          </a:xfrm>
        </p:spPr>
        <p:txBody>
          <a:bodyPr>
            <a:normAutofit/>
          </a:bodyPr>
          <a:lstStyle/>
          <a:p>
            <a:r>
              <a:rPr lang="en-US" altLang="ko-KR" dirty="0"/>
              <a:t>continue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err="1"/>
              <a:t>반복문을</a:t>
            </a:r>
            <a:r>
              <a:rPr lang="ko-KR" altLang="en-US" dirty="0"/>
              <a:t> 빠져 나가지 않으면서</a:t>
            </a:r>
            <a:endParaRPr lang="en-US" altLang="ko-KR" dirty="0"/>
          </a:p>
          <a:p>
            <a:pPr lvl="1"/>
            <a:r>
              <a:rPr lang="ko-KR" altLang="en-US" dirty="0" err="1"/>
              <a:t>반복문</a:t>
            </a:r>
            <a:r>
              <a:rPr lang="ko-KR" altLang="en-US" dirty="0"/>
              <a:t> 실행 도중 다음 반복을 진행</a:t>
            </a:r>
            <a:endParaRPr lang="en-US" altLang="ko-KR" dirty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351694" y="304282"/>
            <a:ext cx="170525" cy="34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latinLnBrk="1"/>
            <a:endParaRPr lang="ko-KR" altLang="en-US" sz="1662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48554" y="2897249"/>
            <a:ext cx="2703654" cy="1086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nn-NO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for (</a:t>
            </a:r>
            <a:r>
              <a:rPr lang="ko-KR" altLang="en-US" sz="1292" dirty="0" err="1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초기문</a:t>
            </a:r>
            <a:r>
              <a:rPr lang="nn-NO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; </a:t>
            </a:r>
            <a:r>
              <a:rPr lang="ko-KR" altLang="en-US" sz="1292" dirty="0" err="1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조건식</a:t>
            </a:r>
            <a:r>
              <a:rPr lang="nn-NO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; </a:t>
            </a:r>
            <a:r>
              <a:rPr lang="ko-KR" altLang="en-US" sz="1292" dirty="0" err="1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반복후작업</a:t>
            </a:r>
            <a:r>
              <a:rPr lang="nn-NO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 {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...............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en-US" altLang="ko-KR" sz="1292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continue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;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...............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347864" y="2897249"/>
            <a:ext cx="1448681" cy="1086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nn-NO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while (</a:t>
            </a:r>
            <a:r>
              <a:rPr lang="ko-KR" altLang="en-US" sz="1292" dirty="0" err="1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조건식</a:t>
            </a:r>
            <a:r>
              <a:rPr lang="nn-NO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 {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...............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en-US" altLang="ko-KR" sz="1292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continue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;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...............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}</a:t>
            </a:r>
          </a:p>
        </p:txBody>
      </p:sp>
      <p:sp>
        <p:nvSpPr>
          <p:cNvPr id="11" name="자유형 10"/>
          <p:cNvSpPr/>
          <p:nvPr/>
        </p:nvSpPr>
        <p:spPr>
          <a:xfrm>
            <a:off x="2303640" y="3165230"/>
            <a:ext cx="645221" cy="271812"/>
          </a:xfrm>
          <a:custGeom>
            <a:avLst/>
            <a:gdLst>
              <a:gd name="connsiteX0" fmla="*/ 0 w 820271"/>
              <a:gd name="connsiteY0" fmla="*/ 385483 h 400424"/>
              <a:gd name="connsiteX1" fmla="*/ 358588 w 820271"/>
              <a:gd name="connsiteY1" fmla="*/ 376518 h 400424"/>
              <a:gd name="connsiteX2" fmla="*/ 744071 w 820271"/>
              <a:gd name="connsiteY2" fmla="*/ 242047 h 400424"/>
              <a:gd name="connsiteX3" fmla="*/ 815788 w 820271"/>
              <a:gd name="connsiteY3" fmla="*/ 0 h 400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0271" h="400424">
                <a:moveTo>
                  <a:pt x="0" y="385483"/>
                </a:moveTo>
                <a:cubicBezTo>
                  <a:pt x="117288" y="392953"/>
                  <a:pt x="234576" y="400424"/>
                  <a:pt x="358588" y="376518"/>
                </a:cubicBezTo>
                <a:cubicBezTo>
                  <a:pt x="482600" y="352612"/>
                  <a:pt x="667871" y="304800"/>
                  <a:pt x="744071" y="242047"/>
                </a:cubicBezTo>
                <a:cubicBezTo>
                  <a:pt x="820271" y="179294"/>
                  <a:pt x="818029" y="89647"/>
                  <a:pt x="815788" y="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1"/>
            <a:endParaRPr lang="ko-KR" altLang="en-US" sz="1292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2" name="자유형 11"/>
          <p:cNvSpPr/>
          <p:nvPr/>
        </p:nvSpPr>
        <p:spPr>
          <a:xfrm>
            <a:off x="5413162" y="3160308"/>
            <a:ext cx="313789" cy="271812"/>
          </a:xfrm>
          <a:custGeom>
            <a:avLst/>
            <a:gdLst>
              <a:gd name="connsiteX0" fmla="*/ 0 w 176306"/>
              <a:gd name="connsiteY0" fmla="*/ 385482 h 385482"/>
              <a:gd name="connsiteX1" fmla="*/ 143435 w 176306"/>
              <a:gd name="connsiteY1" fmla="*/ 259977 h 385482"/>
              <a:gd name="connsiteX2" fmla="*/ 152400 w 176306"/>
              <a:gd name="connsiteY2" fmla="*/ 98612 h 385482"/>
              <a:gd name="connsiteX3" fmla="*/ 0 w 176306"/>
              <a:gd name="connsiteY3" fmla="*/ 0 h 385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306" h="385482">
                <a:moveTo>
                  <a:pt x="0" y="385482"/>
                </a:moveTo>
                <a:cubicBezTo>
                  <a:pt x="59017" y="346635"/>
                  <a:pt x="118035" y="307789"/>
                  <a:pt x="143435" y="259977"/>
                </a:cubicBezTo>
                <a:cubicBezTo>
                  <a:pt x="168835" y="212165"/>
                  <a:pt x="176306" y="141941"/>
                  <a:pt x="152400" y="98612"/>
                </a:cubicBezTo>
                <a:cubicBezTo>
                  <a:pt x="128494" y="55283"/>
                  <a:pt x="64247" y="27641"/>
                  <a:pt x="0" y="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1"/>
            <a:endParaRPr lang="ko-KR" altLang="en-US" sz="1292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167254" y="2897249"/>
            <a:ext cx="1448681" cy="10865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lvl="2"/>
            <a:r>
              <a:rPr lang="nn-NO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do {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...............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</a:t>
            </a:r>
            <a:r>
              <a:rPr lang="en-US" altLang="ko-KR" sz="1292" b="1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continue</a:t>
            </a:r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;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   ...............</a:t>
            </a:r>
          </a:p>
          <a:p>
            <a:pPr latinLnBrk="1"/>
            <a:r>
              <a:rPr lang="en-US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}</a:t>
            </a:r>
            <a:r>
              <a:rPr lang="nn-NO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 while (</a:t>
            </a:r>
            <a:r>
              <a:rPr lang="ko-KR" altLang="en-US" sz="1292" dirty="0" err="1">
                <a:solidFill>
                  <a:srgbClr val="FF0000"/>
                </a:solidFill>
                <a:latin typeface="맑은 고딕"/>
                <a:ea typeface="맑은 고딕" panose="020B0503020000020004" pitchFamily="50" charset="-127"/>
              </a:rPr>
              <a:t>조건식</a:t>
            </a:r>
            <a:r>
              <a:rPr lang="nn-NO" altLang="ko-KR" sz="1292" dirty="0">
                <a:solidFill>
                  <a:prstClr val="black"/>
                </a:solidFill>
                <a:latin typeface="맑은 고딕"/>
                <a:ea typeface="맑은 고딕" panose="020B0503020000020004" pitchFamily="50" charset="-127"/>
              </a:rPr>
              <a:t>); </a:t>
            </a:r>
            <a:endParaRPr lang="en-US" altLang="ko-KR" sz="1292" dirty="0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  <p:sp>
        <p:nvSpPr>
          <p:cNvPr id="15" name="자유형 14"/>
          <p:cNvSpPr/>
          <p:nvPr/>
        </p:nvSpPr>
        <p:spPr>
          <a:xfrm>
            <a:off x="7145673" y="3454607"/>
            <a:ext cx="339405" cy="340237"/>
          </a:xfrm>
          <a:custGeom>
            <a:avLst/>
            <a:gdLst>
              <a:gd name="connsiteX0" fmla="*/ 0 w 213659"/>
              <a:gd name="connsiteY0" fmla="*/ 0 h 286871"/>
              <a:gd name="connsiteX1" fmla="*/ 197224 w 213659"/>
              <a:gd name="connsiteY1" fmla="*/ 89647 h 286871"/>
              <a:gd name="connsiteX2" fmla="*/ 98612 w 213659"/>
              <a:gd name="connsiteY2" fmla="*/ 286871 h 286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659" h="286871">
                <a:moveTo>
                  <a:pt x="0" y="0"/>
                </a:moveTo>
                <a:cubicBezTo>
                  <a:pt x="90394" y="20917"/>
                  <a:pt x="180789" y="41835"/>
                  <a:pt x="197224" y="89647"/>
                </a:cubicBezTo>
                <a:cubicBezTo>
                  <a:pt x="213659" y="137459"/>
                  <a:pt x="156135" y="212165"/>
                  <a:pt x="98612" y="286871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latinLnBrk="1"/>
            <a:endParaRPr lang="ko-KR" altLang="en-US" sz="1292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46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0~9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까지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짝수만 출력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70492" y="2132856"/>
            <a:ext cx="7795556" cy="3384376"/>
          </a:xfrm>
        </p:spPr>
        <p:txBody>
          <a:bodyPr>
            <a:normAutofit/>
          </a:bodyPr>
          <a:lstStyle/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for(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=0; 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&lt;10;i++){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if(i%2==1)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  continue;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67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break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79205" y="1384774"/>
            <a:ext cx="7385590" cy="4902390"/>
          </a:xfrm>
        </p:spPr>
        <p:txBody>
          <a:bodyPr>
            <a:normAutofit/>
          </a:bodyPr>
          <a:lstStyle/>
          <a:p>
            <a:r>
              <a:rPr lang="en-US" altLang="ko-KR" dirty="0"/>
              <a:t>break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 err="1"/>
              <a:t>반복문을</a:t>
            </a:r>
            <a:r>
              <a:rPr lang="ko-KR" altLang="en-US" dirty="0"/>
              <a:t> 완전히 빠져 나갈 때 사용</a:t>
            </a:r>
            <a:endParaRPr lang="en-US" altLang="ko-KR" dirty="0"/>
          </a:p>
          <a:p>
            <a:pPr lvl="1"/>
            <a:r>
              <a:rPr lang="en-US" altLang="ko-KR" dirty="0"/>
              <a:t>break</a:t>
            </a:r>
            <a:r>
              <a:rPr lang="ko-KR" altLang="en-US" dirty="0"/>
              <a:t>문은 하나의 </a:t>
            </a:r>
            <a:r>
              <a:rPr lang="ko-KR" altLang="en-US" dirty="0" err="1"/>
              <a:t>반복문만</a:t>
            </a:r>
            <a:r>
              <a:rPr lang="ko-KR" altLang="en-US" dirty="0"/>
              <a:t> 벗어남</a:t>
            </a:r>
            <a:endParaRPr lang="en-US" altLang="ko-KR" dirty="0"/>
          </a:p>
          <a:p>
            <a:pPr lvl="2"/>
            <a:r>
              <a:rPr lang="ko-KR" altLang="en-US" dirty="0"/>
              <a:t>중첩 반복의 경우 안쪽 </a:t>
            </a:r>
            <a:r>
              <a:rPr lang="ko-KR" altLang="en-US" dirty="0" err="1"/>
              <a:t>반복문이</a:t>
            </a:r>
            <a:r>
              <a:rPr lang="ko-KR" altLang="en-US" dirty="0"/>
              <a:t> </a:t>
            </a:r>
            <a:r>
              <a:rPr lang="en-US" altLang="ko-KR" dirty="0"/>
              <a:t>break </a:t>
            </a:r>
            <a:r>
              <a:rPr lang="ko-KR" altLang="en-US" dirty="0"/>
              <a:t>문을 포함하고 있으면 안쪽</a:t>
            </a:r>
            <a:r>
              <a:rPr lang="en-US" altLang="ko-KR" dirty="0"/>
              <a:t> </a:t>
            </a:r>
            <a:r>
              <a:rPr lang="ko-KR" altLang="en-US" dirty="0" err="1"/>
              <a:t>반복문만</a:t>
            </a:r>
            <a:r>
              <a:rPr lang="ko-KR" altLang="en-US" dirty="0"/>
              <a:t> 벗어남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351694" y="304282"/>
            <a:ext cx="170525" cy="341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84406" tIns="42203" rIns="84406" bIns="42203" numCol="1" anchor="ctr" anchorCtr="0" compatLnSpc="1">
            <a:prstTxWarp prst="textNoShape">
              <a:avLst/>
            </a:prstTxWarp>
            <a:spAutoFit/>
          </a:bodyPr>
          <a:lstStyle/>
          <a:p>
            <a:pPr latinLnBrk="1"/>
            <a:endParaRPr lang="ko-KR" altLang="en-US" sz="1662">
              <a:solidFill>
                <a:prstClr val="black"/>
              </a:solidFill>
              <a:latin typeface="맑은 고딕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377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0~9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까지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누적합을 구하세요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b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</a:b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단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10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 넘어가면 벗어나세요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70492" y="2132856"/>
            <a:ext cx="7795556" cy="3384376"/>
          </a:xfrm>
        </p:spPr>
        <p:txBody>
          <a:bodyPr>
            <a:normAutofit/>
          </a:bodyPr>
          <a:lstStyle/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int sum=0;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for(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=0; 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&lt;10;i++){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sum +=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if(sum&gt;10)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  break;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  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marL="0" indent="0" defTabSz="180000">
              <a:buNone/>
            </a:pPr>
            <a:r>
              <a:rPr lang="en-US" altLang="ko-KR" sz="1600" dirty="0">
                <a:solidFill>
                  <a:prstClr val="black"/>
                </a:solidFill>
              </a:rPr>
              <a:t>}</a:t>
            </a:r>
          </a:p>
          <a:p>
            <a:pPr marL="0" indent="0" defTabSz="180000">
              <a:buNone/>
            </a:pP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</a:rPr>
              <a:t>i</a:t>
            </a:r>
            <a:r>
              <a:rPr lang="en-US" altLang="ko-KR" sz="1600" dirty="0">
                <a:solidFill>
                  <a:prstClr val="black"/>
                </a:solidFill>
              </a:rPr>
              <a:t> + ‘ ‘ + sum);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561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클래스와 객체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329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객체지향 언어의 목적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소프트웨어의 생산성 향상</a:t>
            </a:r>
            <a:endParaRPr lang="en-US" altLang="ko-KR" dirty="0"/>
          </a:p>
          <a:p>
            <a:pPr lvl="1"/>
            <a:r>
              <a:rPr lang="ko-KR" altLang="en-US" dirty="0"/>
              <a:t>컴퓨터 산업 발전에 따라 소프트웨어의 생명 주기</a:t>
            </a:r>
            <a:r>
              <a:rPr lang="en-US" altLang="ko-KR" dirty="0"/>
              <a:t>(life cycle)</a:t>
            </a:r>
            <a:r>
              <a:rPr lang="ko-KR" altLang="en-US" dirty="0"/>
              <a:t> 단축</a:t>
            </a:r>
            <a:endParaRPr lang="en-US" altLang="ko-KR" dirty="0"/>
          </a:p>
          <a:p>
            <a:pPr lvl="1"/>
            <a:r>
              <a:rPr lang="ko-KR" altLang="en-US" dirty="0"/>
              <a:t>객체 지향 언어는 상속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, </a:t>
            </a:r>
            <a:r>
              <a:rPr lang="ko-KR" altLang="en-US" dirty="0"/>
              <a:t>캡슐화 등 소프트웨어 재사용을 위한 여러 장치 내장</a:t>
            </a:r>
            <a:endParaRPr lang="en-US" altLang="ko-KR" dirty="0"/>
          </a:p>
          <a:p>
            <a:pPr lvl="2"/>
            <a:r>
              <a:rPr lang="ko-KR" altLang="en-US" dirty="0"/>
              <a:t>소프트웨어의 재사용과 부분 수정을 통해 소프트웨어를 다시 만드는 부담을 대폭 줄임으로써 소프트웨어의 생산성이 향상</a:t>
            </a:r>
            <a:endParaRPr lang="en-US" altLang="ko-KR" dirty="0"/>
          </a:p>
          <a:p>
            <a:r>
              <a:rPr lang="ko-KR" altLang="en-US" dirty="0" err="1"/>
              <a:t>실세계에</a:t>
            </a:r>
            <a:r>
              <a:rPr lang="ko-KR" altLang="en-US" dirty="0"/>
              <a:t> 대한 쉬운 모델링</a:t>
            </a:r>
            <a:endParaRPr lang="en-US" altLang="ko-KR" dirty="0"/>
          </a:p>
          <a:p>
            <a:pPr lvl="1"/>
            <a:r>
              <a:rPr lang="ko-KR" altLang="en-US" dirty="0"/>
              <a:t>과거</a:t>
            </a:r>
            <a:endParaRPr lang="en-US" altLang="ko-KR" dirty="0"/>
          </a:p>
          <a:p>
            <a:pPr lvl="2"/>
            <a:r>
              <a:rPr lang="ko-KR" altLang="en-US" dirty="0"/>
              <a:t>수학 계산</a:t>
            </a:r>
            <a:r>
              <a:rPr lang="en-US" altLang="ko-KR" dirty="0"/>
              <a:t>/</a:t>
            </a:r>
            <a:r>
              <a:rPr lang="ko-KR" altLang="en-US" dirty="0"/>
              <a:t>통계 처리를 하는 등의 처리 과정</a:t>
            </a:r>
            <a:r>
              <a:rPr lang="en-US" altLang="ko-KR" dirty="0"/>
              <a:t>, </a:t>
            </a:r>
            <a:r>
              <a:rPr lang="ko-KR" altLang="en-US" dirty="0"/>
              <a:t>계산 절차가 중요</a:t>
            </a:r>
            <a:endParaRPr lang="en-US" altLang="ko-KR" dirty="0"/>
          </a:p>
          <a:p>
            <a:pPr lvl="1"/>
            <a:r>
              <a:rPr lang="ko-KR" altLang="en-US" dirty="0"/>
              <a:t>현재</a:t>
            </a:r>
            <a:endParaRPr lang="en-US" altLang="ko-KR" dirty="0"/>
          </a:p>
          <a:p>
            <a:pPr lvl="2"/>
            <a:r>
              <a:rPr lang="ko-KR" altLang="en-US" dirty="0"/>
              <a:t>컴퓨터가 산업 전반에 활용</a:t>
            </a:r>
            <a:endParaRPr lang="en-US" altLang="ko-KR" dirty="0"/>
          </a:p>
          <a:p>
            <a:pPr lvl="2"/>
            <a:r>
              <a:rPr lang="ko-KR" altLang="en-US" dirty="0" err="1"/>
              <a:t>실세계에서</a:t>
            </a:r>
            <a:r>
              <a:rPr lang="ko-KR" altLang="en-US" dirty="0"/>
              <a:t> 발생하는 일을 프로그래밍</a:t>
            </a:r>
            <a:endParaRPr lang="en-US" altLang="ko-KR" dirty="0"/>
          </a:p>
          <a:p>
            <a:pPr lvl="3"/>
            <a:r>
              <a:rPr lang="ko-KR" altLang="en-US" dirty="0" err="1"/>
              <a:t>실세계에서는</a:t>
            </a:r>
            <a:r>
              <a:rPr lang="ko-KR" altLang="en-US" dirty="0"/>
              <a:t> 절차나 과정보다 일과 관련된 물체</a:t>
            </a:r>
            <a:r>
              <a:rPr lang="en-US" altLang="ko-KR" dirty="0"/>
              <a:t>(</a:t>
            </a:r>
            <a:r>
              <a:rPr lang="ko-KR" altLang="en-US" dirty="0"/>
              <a:t>객체</a:t>
            </a:r>
            <a:r>
              <a:rPr lang="en-US" altLang="ko-KR" dirty="0"/>
              <a:t>)</a:t>
            </a:r>
            <a:r>
              <a:rPr lang="ko-KR" altLang="en-US" dirty="0"/>
              <a:t>들의 상호 작용으로 묘사하는 것이 용이</a:t>
            </a:r>
            <a:endParaRPr lang="en-US" altLang="ko-KR" dirty="0"/>
          </a:p>
          <a:p>
            <a:pPr lvl="1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중심의 객체 지향 언어 탄생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71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228600"/>
            <a:ext cx="8153400" cy="700070"/>
          </a:xfrm>
        </p:spPr>
        <p:txBody>
          <a:bodyPr>
            <a:noAutofit/>
          </a:bodyPr>
          <a:lstStyle/>
          <a:p>
            <a:r>
              <a:rPr lang="ko-KR" altLang="en-US" sz="2400" dirty="0"/>
              <a:t>절차 지향 프로그래밍과 객체 지향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0394" y="1484784"/>
            <a:ext cx="5463072" cy="1800200"/>
          </a:xfrm>
        </p:spPr>
        <p:txBody>
          <a:bodyPr>
            <a:normAutofit fontScale="62500" lnSpcReduction="20000"/>
          </a:bodyPr>
          <a:lstStyle/>
          <a:p>
            <a:r>
              <a:rPr lang="ko-KR" altLang="en-US" dirty="0"/>
              <a:t>절차 지향 프로그래밍</a:t>
            </a:r>
            <a:endParaRPr lang="en-US" altLang="ko-KR" dirty="0"/>
          </a:p>
          <a:p>
            <a:pPr lvl="1"/>
            <a:r>
              <a:rPr lang="ko-KR" altLang="en-US" dirty="0"/>
              <a:t>작업 순서를 표현하는 컴퓨터 명령 집합</a:t>
            </a:r>
            <a:endParaRPr lang="en-US" altLang="ko-KR" dirty="0"/>
          </a:p>
          <a:p>
            <a:pPr lvl="1"/>
            <a:r>
              <a:rPr lang="ko-KR" altLang="en-US" dirty="0"/>
              <a:t>함수들의 집합으로 프로그램 작성</a:t>
            </a:r>
            <a:endParaRPr lang="en-US" altLang="ko-KR" dirty="0"/>
          </a:p>
          <a:p>
            <a:r>
              <a:rPr lang="ko-KR" altLang="en-US" dirty="0"/>
              <a:t>객체 지향 프로그래밍</a:t>
            </a:r>
            <a:endParaRPr lang="en-US" altLang="ko-KR" dirty="0"/>
          </a:p>
          <a:p>
            <a:pPr lvl="1"/>
            <a:r>
              <a:rPr lang="ko-KR" altLang="en-US" dirty="0"/>
              <a:t>프로그램을 실제 세상에 가깝게 모델링</a:t>
            </a:r>
            <a:endParaRPr lang="en-US" altLang="ko-KR" dirty="0"/>
          </a:p>
          <a:p>
            <a:pPr lvl="1"/>
            <a:r>
              <a:rPr lang="ko-KR" altLang="en-US" dirty="0"/>
              <a:t>컴퓨터가 수행하는 작업을 객체들간의 상호 작용으로 표현</a:t>
            </a:r>
            <a:endParaRPr lang="en-US" altLang="ko-KR" dirty="0"/>
          </a:p>
          <a:p>
            <a:pPr lvl="1"/>
            <a:r>
              <a:rPr lang="ko-KR" altLang="en-US" dirty="0"/>
              <a:t>클래스 혹은 객체들의 집합으로 프로그램 작성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61" name="TextBox 60"/>
          <p:cNvSpPr txBox="1"/>
          <p:nvPr/>
        </p:nvSpPr>
        <p:spPr>
          <a:xfrm>
            <a:off x="753154" y="4310241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커피 자판기</a:t>
            </a:r>
            <a:endParaRPr lang="ko-KR" altLang="en-US" sz="1200" dirty="0" err="1"/>
          </a:p>
        </p:txBody>
      </p:sp>
      <p:sp>
        <p:nvSpPr>
          <p:cNvPr id="64" name="TextBox 63"/>
          <p:cNvSpPr txBox="1"/>
          <p:nvPr/>
        </p:nvSpPr>
        <p:spPr>
          <a:xfrm>
            <a:off x="2070928" y="6178889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043466" y="6305544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절차지향적 프로그래밍의 실행 절차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194499"/>
            <a:ext cx="3662872" cy="2950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391882"/>
            <a:ext cx="2232248" cy="494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393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017" y="2720859"/>
            <a:ext cx="5544616" cy="2079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676456" cy="1415682"/>
          </a:xfrm>
        </p:spPr>
        <p:txBody>
          <a:bodyPr>
            <a:normAutofit fontScale="77500" lnSpcReduction="20000"/>
          </a:bodyPr>
          <a:lstStyle/>
          <a:p>
            <a:r>
              <a:rPr lang="ko-KR" altLang="en-US" dirty="0"/>
              <a:t>캡슐화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en-US" altLang="ko-KR" dirty="0"/>
              <a:t>(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  <a:r>
              <a:rPr lang="ko-KR" altLang="en-US" dirty="0"/>
              <a:t>와 데이터를 클래스 내에 선언하고 구현</a:t>
            </a:r>
            <a:endParaRPr lang="en-US" altLang="ko-KR" dirty="0"/>
          </a:p>
          <a:p>
            <a:pPr lvl="1"/>
            <a:r>
              <a:rPr lang="ko-KR" altLang="en-US" dirty="0"/>
              <a:t>외부에서는 공개된 </a:t>
            </a:r>
            <a:r>
              <a:rPr lang="ko-KR" altLang="en-US" dirty="0" err="1"/>
              <a:t>메소드의</a:t>
            </a:r>
            <a:r>
              <a:rPr lang="ko-KR" altLang="en-US" dirty="0"/>
              <a:t> 인터페이스만 접근 가능</a:t>
            </a:r>
            <a:endParaRPr lang="en-US" altLang="ko-KR" dirty="0"/>
          </a:p>
          <a:p>
            <a:pPr lvl="2"/>
            <a:r>
              <a:rPr lang="ko-KR" altLang="en-US" dirty="0"/>
              <a:t>외부에서는 비공개 데이터에 직접 접근하거나 </a:t>
            </a:r>
            <a:r>
              <a:rPr lang="ko-KR" altLang="en-US" dirty="0" err="1"/>
              <a:t>메소드의</a:t>
            </a:r>
            <a:r>
              <a:rPr lang="ko-KR" altLang="en-US" dirty="0"/>
              <a:t> 구현 세부를 알 수 없음</a:t>
            </a:r>
            <a:endParaRPr lang="en-US" altLang="ko-KR" dirty="0"/>
          </a:p>
          <a:p>
            <a:pPr lvl="1"/>
            <a:r>
              <a:rPr lang="ko-KR" altLang="en-US" dirty="0"/>
              <a:t>객체 내 데이터에 대한 보안</a:t>
            </a:r>
            <a:r>
              <a:rPr lang="en-US" altLang="ko-KR" dirty="0"/>
              <a:t>, </a:t>
            </a:r>
            <a:r>
              <a:rPr lang="ko-KR" altLang="en-US" dirty="0"/>
              <a:t>보호</a:t>
            </a:r>
            <a:r>
              <a:rPr lang="en-US" altLang="ko-KR" dirty="0"/>
              <a:t>, </a:t>
            </a:r>
            <a:r>
              <a:rPr lang="ko-KR" altLang="en-US" dirty="0"/>
              <a:t>외부 접근 제한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언어의 특성 </a:t>
            </a:r>
            <a:r>
              <a:rPr lang="en-US" altLang="ko-KR" dirty="0"/>
              <a:t>: </a:t>
            </a:r>
            <a:r>
              <a:rPr lang="ko-KR" altLang="en-US" dirty="0"/>
              <a:t>캡슐화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787047" y="5109905"/>
            <a:ext cx="1643074" cy="164307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21" name="직선 연결선 20"/>
          <p:cNvCxnSpPr>
            <a:stCxn id="20" idx="1"/>
            <a:endCxn id="20" idx="3"/>
          </p:cNvCxnSpPr>
          <p:nvPr/>
        </p:nvCxnSpPr>
        <p:spPr>
          <a:xfrm rot="10800000" flipH="1">
            <a:off x="2787047" y="5931442"/>
            <a:ext cx="164307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858485" y="5193509"/>
            <a:ext cx="106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String </a:t>
            </a:r>
            <a:r>
              <a:rPr lang="en-US" altLang="ko-KR" sz="1200" dirty="0"/>
              <a:t>name;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age;</a:t>
            </a:r>
            <a:endParaRPr lang="ko-KR" alt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2858485" y="5895723"/>
            <a:ext cx="1065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void</a:t>
            </a:r>
            <a:r>
              <a:rPr lang="ko-KR" altLang="en-US" sz="1200"/>
              <a:t> </a:t>
            </a:r>
            <a:r>
              <a:rPr lang="en-US" altLang="ko-KR" sz="1200"/>
              <a:t>speak();</a:t>
            </a:r>
            <a:endParaRPr lang="en-US" altLang="ko-KR" sz="1200" dirty="0"/>
          </a:p>
          <a:p>
            <a:r>
              <a:rPr lang="en-US" altLang="ko-KR" sz="1200"/>
              <a:t>void eat();</a:t>
            </a:r>
            <a:endParaRPr lang="en-US" altLang="ko-KR" sz="1200" dirty="0"/>
          </a:p>
          <a:p>
            <a:r>
              <a:rPr lang="en-US" altLang="ko-KR" sz="1200"/>
              <a:t>void study();</a:t>
            </a:r>
            <a:endParaRPr lang="ko-KR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87113" y="483631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객체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15873" y="5395657"/>
            <a:ext cx="1401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err="1"/>
              <a:t>데이타</a:t>
            </a:r>
            <a:r>
              <a:rPr lang="ko-KR" altLang="en-US" sz="1200"/>
              <a:t> 필드</a:t>
            </a:r>
            <a:r>
              <a:rPr lang="en-US" altLang="ko-KR" sz="1200"/>
              <a:t>(field)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4715873" y="6110037"/>
            <a:ext cx="12843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메소드</a:t>
            </a:r>
            <a:r>
              <a:rPr lang="en-US" altLang="ko-KR" sz="1200"/>
              <a:t>(method)</a:t>
            </a:r>
            <a:endParaRPr lang="ko-KR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587654" y="3596912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>
                <a:solidFill>
                  <a:srgbClr val="0070C0"/>
                </a:solidFill>
              </a:rPr>
              <a:t>실세계의</a:t>
            </a:r>
            <a:r>
              <a:rPr lang="ko-KR" altLang="en-US" sz="1200" dirty="0">
                <a:solidFill>
                  <a:srgbClr val="0070C0"/>
                </a:solidFill>
              </a:rPr>
              <a:t> 캡슐화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109629" y="5677167"/>
            <a:ext cx="15247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rgbClr val="0070C0"/>
                </a:solidFill>
              </a:rPr>
              <a:t>자바 객체의 캡슐화</a:t>
            </a:r>
          </a:p>
        </p:txBody>
      </p:sp>
      <p:sp>
        <p:nvSpPr>
          <p:cNvPr id="34" name="오른쪽 중괄호 33"/>
          <p:cNvSpPr/>
          <p:nvPr/>
        </p:nvSpPr>
        <p:spPr>
          <a:xfrm>
            <a:off x="4501559" y="5252781"/>
            <a:ext cx="214314" cy="500066"/>
          </a:xfrm>
          <a:prstGeom prst="rightBrace">
            <a:avLst>
              <a:gd name="adj1" fmla="val 43750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5" name="오른쪽 중괄호 34"/>
          <p:cNvSpPr/>
          <p:nvPr/>
        </p:nvSpPr>
        <p:spPr>
          <a:xfrm>
            <a:off x="4501559" y="5967161"/>
            <a:ext cx="214314" cy="642942"/>
          </a:xfrm>
          <a:prstGeom prst="rightBrace">
            <a:avLst>
              <a:gd name="adj1" fmla="val 43750"/>
              <a:gd name="adj2" fmla="val 5000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79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 지향의 특성 </a:t>
            </a:r>
            <a:r>
              <a:rPr lang="en-US" altLang="ko-KR"/>
              <a:t>: </a:t>
            </a:r>
            <a:r>
              <a:rPr lang="ko-KR" altLang="en-US"/>
              <a:t>상속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3607587" y="2248462"/>
            <a:ext cx="121444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>
                <a:solidFill>
                  <a:schemeClr val="tx1"/>
                </a:solidFill>
              </a:rPr>
              <a:t>생물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1893075" y="3177156"/>
            <a:ext cx="121444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동물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5393537" y="3177156"/>
            <a:ext cx="1307865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식물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750331" y="4248726"/>
            <a:ext cx="121444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사람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892943" y="4248726"/>
            <a:ext cx="1214446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어류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4393405" y="4248726"/>
            <a:ext cx="1307865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나무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465107" y="4248726"/>
            <a:ext cx="1307865" cy="4286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풀</a:t>
            </a:r>
          </a:p>
        </p:txBody>
      </p:sp>
      <p:cxnSp>
        <p:nvCxnSpPr>
          <p:cNvPr id="62" name="꺾인 연결선 61"/>
          <p:cNvCxnSpPr>
            <a:stCxn id="55" idx="0"/>
            <a:endCxn id="32" idx="2"/>
          </p:cNvCxnSpPr>
          <p:nvPr/>
        </p:nvCxnSpPr>
        <p:spPr>
          <a:xfrm rot="5400000" flipH="1" flipV="1">
            <a:off x="3107521" y="2069867"/>
            <a:ext cx="500066" cy="171451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56" idx="0"/>
            <a:endCxn id="32" idx="2"/>
          </p:cNvCxnSpPr>
          <p:nvPr/>
        </p:nvCxnSpPr>
        <p:spPr>
          <a:xfrm rot="16200000" flipV="1">
            <a:off x="4881107" y="2010793"/>
            <a:ext cx="500066" cy="18326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8" idx="0"/>
            <a:endCxn id="55" idx="2"/>
          </p:cNvCxnSpPr>
          <p:nvPr/>
        </p:nvCxnSpPr>
        <p:spPr>
          <a:xfrm rot="5400000" flipH="1" flipV="1">
            <a:off x="1678761" y="3427189"/>
            <a:ext cx="642942" cy="10001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꺾인 연결선 67"/>
          <p:cNvCxnSpPr>
            <a:stCxn id="57" idx="0"/>
            <a:endCxn id="55" idx="2"/>
          </p:cNvCxnSpPr>
          <p:nvPr/>
        </p:nvCxnSpPr>
        <p:spPr>
          <a:xfrm rot="16200000" flipV="1">
            <a:off x="2607455" y="3498627"/>
            <a:ext cx="642942" cy="85725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꺾인 연결선 69"/>
          <p:cNvCxnSpPr>
            <a:stCxn id="59" idx="0"/>
            <a:endCxn id="56" idx="2"/>
          </p:cNvCxnSpPr>
          <p:nvPr/>
        </p:nvCxnSpPr>
        <p:spPr>
          <a:xfrm rot="5400000" flipH="1" flipV="1">
            <a:off x="5225933" y="3427189"/>
            <a:ext cx="642942" cy="100013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꺾인 연결선 71"/>
          <p:cNvCxnSpPr>
            <a:stCxn id="60" idx="0"/>
            <a:endCxn id="56" idx="2"/>
          </p:cNvCxnSpPr>
          <p:nvPr/>
        </p:nvCxnSpPr>
        <p:spPr>
          <a:xfrm rot="16200000" flipV="1">
            <a:off x="6261784" y="3391470"/>
            <a:ext cx="642942" cy="10715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2000232" y="1602724"/>
            <a:ext cx="5073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실세계에서의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 상속 예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-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유전적인 상속 관계 표현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 언어에서의 상속</a:t>
            </a:r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5076056" y="1505453"/>
            <a:ext cx="3850033" cy="5040560"/>
          </a:xfrm>
        </p:spPr>
        <p:txBody>
          <a:bodyPr/>
          <a:lstStyle/>
          <a:p>
            <a:r>
              <a:rPr lang="ko-KR" altLang="en-US" dirty="0"/>
              <a:t>상속 </a:t>
            </a:r>
            <a:endParaRPr lang="en-US" altLang="ko-KR" dirty="0"/>
          </a:p>
          <a:p>
            <a:pPr lvl="1"/>
            <a:r>
              <a:rPr lang="ko-KR" altLang="en-US" dirty="0"/>
              <a:t>상위 클래스의 특성을 하위 클래스가 물려받음</a:t>
            </a:r>
            <a:endParaRPr lang="en-US" altLang="ko-KR" dirty="0"/>
          </a:p>
          <a:p>
            <a:pPr lvl="2"/>
            <a:r>
              <a:rPr lang="ko-KR" altLang="en-US" dirty="0"/>
              <a:t>상위 클래스 </a:t>
            </a:r>
            <a:r>
              <a:rPr lang="en-US" altLang="ko-KR" dirty="0"/>
              <a:t>: </a:t>
            </a:r>
            <a:r>
              <a:rPr lang="ko-KR" altLang="en-US" dirty="0" err="1"/>
              <a:t>수퍼</a:t>
            </a:r>
            <a:r>
              <a:rPr lang="ko-KR" altLang="en-US" dirty="0"/>
              <a:t> 클래스</a:t>
            </a:r>
            <a:r>
              <a:rPr lang="en-US" altLang="ko-KR" dirty="0"/>
              <a:t>, </a:t>
            </a:r>
            <a:r>
              <a:rPr lang="ko-KR" altLang="en-US" dirty="0"/>
              <a:t>하위 클래스 </a:t>
            </a:r>
            <a:r>
              <a:rPr lang="en-US" altLang="ko-KR" dirty="0"/>
              <a:t>: </a:t>
            </a:r>
            <a:r>
              <a:rPr lang="ko-KR" altLang="en-US" dirty="0"/>
              <a:t>서브 클래스</a:t>
            </a:r>
            <a:endParaRPr lang="en-US" altLang="ko-KR" dirty="0"/>
          </a:p>
          <a:p>
            <a:pPr lvl="1"/>
            <a:r>
              <a:rPr lang="ko-KR" altLang="en-US" dirty="0"/>
              <a:t>서브 클래스</a:t>
            </a:r>
            <a:endParaRPr lang="en-US" altLang="ko-KR" dirty="0"/>
          </a:p>
          <a:p>
            <a:pPr lvl="2"/>
            <a:r>
              <a:rPr lang="ko-KR" altLang="en-US" dirty="0" err="1"/>
              <a:t>수퍼</a:t>
            </a:r>
            <a:r>
              <a:rPr lang="ko-KR" altLang="en-US" dirty="0"/>
              <a:t> 클래스 코드의 재사용</a:t>
            </a:r>
            <a:endParaRPr lang="en-US" altLang="ko-KR" dirty="0"/>
          </a:p>
          <a:p>
            <a:pPr lvl="2"/>
            <a:r>
              <a:rPr lang="ko-KR" altLang="en-US" dirty="0"/>
              <a:t>새로운 특성 추가 가능</a:t>
            </a:r>
            <a:endParaRPr lang="en-US" altLang="ko-KR" dirty="0"/>
          </a:p>
          <a:p>
            <a:pPr lvl="1"/>
            <a:r>
              <a:rPr lang="ko-KR" altLang="en-US" dirty="0"/>
              <a:t>자바에 다중 상속 없음</a:t>
            </a:r>
            <a:endParaRPr lang="en-US" altLang="ko-KR" dirty="0"/>
          </a:p>
          <a:p>
            <a:pPr lvl="2"/>
            <a:r>
              <a:rPr lang="ko-KR" altLang="en-US" dirty="0"/>
              <a:t>인터페이스를 통해 다중 상속과 같은 효과 얻음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3109951" y="1571612"/>
            <a:ext cx="1714512" cy="1500198"/>
            <a:chOff x="4500562" y="1428736"/>
            <a:chExt cx="1714512" cy="1785950"/>
          </a:xfrm>
        </p:grpSpPr>
        <p:sp>
          <p:nvSpPr>
            <p:cNvPr id="5" name="TextBox 4"/>
            <p:cNvSpPr txBox="1"/>
            <p:nvPr/>
          </p:nvSpPr>
          <p:spPr>
            <a:xfrm>
              <a:off x="5214942" y="1428736"/>
              <a:ext cx="492443" cy="3297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/>
                <a:t>부모</a:t>
              </a:r>
              <a:endParaRPr lang="ko-KR" altLang="en-US" sz="1200" dirty="0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4500562" y="1428736"/>
              <a:ext cx="1714512" cy="17859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cxnSp>
          <p:nvCxnSpPr>
            <p:cNvPr id="7" name="직선 연결선 6"/>
            <p:cNvCxnSpPr/>
            <p:nvPr/>
          </p:nvCxnSpPr>
          <p:spPr>
            <a:xfrm rot="10800000" flipH="1">
              <a:off x="4500562" y="2194143"/>
              <a:ext cx="171451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4643438" y="1513781"/>
              <a:ext cx="1065805" cy="54960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String name;</a:t>
              </a:r>
            </a:p>
            <a:p>
              <a:r>
                <a:rPr lang="en-US" altLang="ko-KR" sz="1200" dirty="0" err="1"/>
                <a:t>int</a:t>
              </a:r>
              <a:r>
                <a:rPr lang="en-US" altLang="ko-KR" sz="1200" dirty="0"/>
                <a:t> age;</a:t>
              </a:r>
              <a:endParaRPr lang="ko-KR" altLang="en-US" sz="1200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572000" y="2194143"/>
              <a:ext cx="1026884" cy="7694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void eat();</a:t>
              </a:r>
            </a:p>
            <a:p>
              <a:r>
                <a:rPr lang="en-US" altLang="ko-KR" sz="1200" dirty="0"/>
                <a:t>void sleep();</a:t>
              </a:r>
            </a:p>
            <a:p>
              <a:r>
                <a:rPr lang="en-US" altLang="ko-KR" sz="1200" dirty="0"/>
                <a:t>void love();</a:t>
              </a:r>
              <a:endParaRPr lang="ko-KR" altLang="en-US" sz="1200" dirty="0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824330" y="5723995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자식</a:t>
            </a:r>
            <a:endParaRPr lang="ko-KR" alt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3895769" y="384548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/>
              <a:t>부모</a:t>
            </a:r>
            <a:endParaRPr lang="ko-KR" altLang="en-US" sz="1200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181389" y="3786190"/>
            <a:ext cx="1714512" cy="285752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cxnSp>
        <p:nvCxnSpPr>
          <p:cNvPr id="13" name="직선 연결선 12"/>
          <p:cNvCxnSpPr/>
          <p:nvPr/>
        </p:nvCxnSpPr>
        <p:spPr>
          <a:xfrm rot="10800000" flipH="1">
            <a:off x="3181389" y="4449113"/>
            <a:ext cx="1714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252827" y="3883887"/>
            <a:ext cx="1065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/>
              <a:t>String name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/>
              <a:t>age;</a:t>
            </a:r>
            <a:endParaRPr lang="en-US" altLang="ko-KR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3252827" y="5879013"/>
            <a:ext cx="10557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void work();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void cry();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void laugh();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358602" y="1285860"/>
            <a:ext cx="10583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Animal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 객체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395703" y="3500438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chemeClr val="accent2">
                    <a:lumMod val="75000"/>
                  </a:schemeClr>
                </a:solidFill>
              </a:rPr>
              <a:t>Human</a:t>
            </a:r>
            <a:r>
              <a:rPr lang="ko-KR" altLang="en-US" sz="1200" b="1" dirty="0">
                <a:solidFill>
                  <a:schemeClr val="accent2">
                    <a:lumMod val="75000"/>
                  </a:schemeClr>
                </a:solidFill>
              </a:rPr>
              <a:t> 객체</a:t>
            </a:r>
          </a:p>
        </p:txBody>
      </p:sp>
      <p:cxnSp>
        <p:nvCxnSpPr>
          <p:cNvPr id="18" name="직선 연결선 17"/>
          <p:cNvCxnSpPr/>
          <p:nvPr/>
        </p:nvCxnSpPr>
        <p:spPr>
          <a:xfrm rot="10800000" flipH="1">
            <a:off x="3181389" y="5306939"/>
            <a:ext cx="1714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rot="10800000" flipH="1">
            <a:off x="3181389" y="5950451"/>
            <a:ext cx="17145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3252827" y="4449113"/>
            <a:ext cx="14287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void eat ();</a:t>
            </a:r>
          </a:p>
          <a:p>
            <a:r>
              <a:rPr lang="en-US" altLang="ko-KR" sz="1200" dirty="0"/>
              <a:t>void sleep();</a:t>
            </a:r>
          </a:p>
          <a:p>
            <a:r>
              <a:rPr lang="en-US" altLang="ko-KR" sz="1200" dirty="0"/>
              <a:t>void love();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252827" y="5306939"/>
            <a:ext cx="1123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FF0000"/>
                </a:solidFill>
              </a:rPr>
              <a:t>String hobby;</a:t>
            </a:r>
            <a:endParaRPr lang="en-US" altLang="ko-KR" sz="1200" dirty="0"/>
          </a:p>
          <a:p>
            <a:r>
              <a:rPr lang="en-US" altLang="ko-KR" sz="1200" dirty="0">
                <a:solidFill>
                  <a:srgbClr val="FF0000"/>
                </a:solidFill>
              </a:rPr>
              <a:t>String job;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4348" y="1571612"/>
            <a:ext cx="1785950" cy="1384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Animal {</a:t>
            </a:r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age;</a:t>
            </a:r>
          </a:p>
          <a:p>
            <a:pPr defTabSz="180000"/>
            <a:r>
              <a:rPr lang="en-US" altLang="ko-KR" sz="1200" dirty="0"/>
              <a:t>	void eat() {...}</a:t>
            </a:r>
          </a:p>
          <a:p>
            <a:pPr defTabSz="180000"/>
            <a:r>
              <a:rPr lang="en-US" altLang="ko-KR" sz="1200" dirty="0"/>
              <a:t>	void sleep() {...}</a:t>
            </a:r>
          </a:p>
          <a:p>
            <a:pPr defTabSz="180000"/>
            <a:r>
              <a:rPr lang="en-US" altLang="ko-KR" sz="1200" dirty="0"/>
              <a:t>	void love() {...}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285720" y="4786322"/>
            <a:ext cx="2643206" cy="138499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class Human extends Animal {</a:t>
            </a:r>
          </a:p>
          <a:p>
            <a:pPr defTabSz="180000"/>
            <a:r>
              <a:rPr lang="en-US" altLang="ko-KR" sz="1200" dirty="0"/>
              <a:t>	String hobby;</a:t>
            </a:r>
          </a:p>
          <a:p>
            <a:pPr defTabSz="180000"/>
            <a:r>
              <a:rPr lang="en-US" altLang="ko-KR" sz="1200" dirty="0"/>
              <a:t>	String job;</a:t>
            </a:r>
          </a:p>
          <a:p>
            <a:pPr defTabSz="180000"/>
            <a:r>
              <a:rPr lang="en-US" altLang="ko-KR" sz="1200" dirty="0"/>
              <a:t>	void work() {...}</a:t>
            </a:r>
          </a:p>
          <a:p>
            <a:pPr defTabSz="180000"/>
            <a:r>
              <a:rPr lang="en-US" altLang="ko-KR" sz="1200" dirty="0"/>
              <a:t>	void cry() {...}</a:t>
            </a:r>
          </a:p>
          <a:p>
            <a:pPr defTabSz="180000"/>
            <a:r>
              <a:rPr lang="en-US" altLang="ko-KR" sz="1200" dirty="0"/>
              <a:t>	void laugh() {...}</a:t>
            </a:r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 err="1"/>
          </a:p>
        </p:txBody>
      </p:sp>
      <p:cxnSp>
        <p:nvCxnSpPr>
          <p:cNvPr id="24" name="직선 화살표 연결선 23"/>
          <p:cNvCxnSpPr>
            <a:stCxn id="23" idx="0"/>
            <a:endCxn id="22" idx="2"/>
          </p:cNvCxnSpPr>
          <p:nvPr/>
        </p:nvCxnSpPr>
        <p:spPr>
          <a:xfrm flipV="1">
            <a:off x="1607323" y="2956607"/>
            <a:ext cx="0" cy="1829715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571604" y="3929066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상속</a:t>
            </a:r>
          </a:p>
        </p:txBody>
      </p:sp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시험 점수가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80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점이 이상이면 합격 판별을 하는 프로그램을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작성하시오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–ver1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08892" y="2708920"/>
            <a:ext cx="7526215" cy="1912340"/>
          </a:xfrm>
        </p:spPr>
        <p:txBody>
          <a:bodyPr>
            <a:normAutofit fontScale="70000" lnSpcReduction="20000"/>
          </a:bodyPr>
          <a:lstStyle/>
          <a:p>
            <a:pPr marL="0" indent="0" defTabSz="180000">
              <a:buNone/>
            </a:pPr>
            <a:r>
              <a:rPr lang="en-US" altLang="ko-KR" dirty="0"/>
              <a:t>     Scanner in = new Scanner(System.in);</a:t>
            </a:r>
          </a:p>
          <a:p>
            <a:pPr marL="0" indent="0" defTabSz="180000">
              <a:buNone/>
            </a:pPr>
            <a:endParaRPr lang="en-US" altLang="ko-KR" dirty="0"/>
          </a:p>
          <a:p>
            <a:pPr marL="0" indent="0" defTabSz="180000">
              <a:buNone/>
            </a:pPr>
            <a:r>
              <a:rPr lang="en-US" altLang="ko-KR" dirty="0"/>
              <a:t>		</a:t>
            </a:r>
            <a:r>
              <a:rPr lang="en-US" altLang="ko-KR" dirty="0" err="1"/>
              <a:t>System.out.print</a:t>
            </a:r>
            <a:r>
              <a:rPr lang="en-US" altLang="ko-KR" dirty="0"/>
              <a:t>("</a:t>
            </a:r>
            <a:r>
              <a:rPr lang="ko-KR" altLang="en-US" dirty="0"/>
              <a:t>점수를 </a:t>
            </a:r>
            <a:r>
              <a:rPr lang="ko-KR" altLang="en-US" dirty="0" err="1"/>
              <a:t>입력하시오</a:t>
            </a:r>
            <a:r>
              <a:rPr lang="en-US" altLang="ko-KR" dirty="0"/>
              <a:t>: ");</a:t>
            </a:r>
            <a:endParaRPr lang="ko-KR" altLang="en-US" dirty="0"/>
          </a:p>
          <a:p>
            <a:pPr marL="0" indent="0" defTabSz="180000">
              <a:buNone/>
            </a:pPr>
            <a:r>
              <a:rPr lang="en-US" altLang="ko-KR" dirty="0"/>
              <a:t>		int score = </a:t>
            </a:r>
            <a:r>
              <a:rPr lang="en-US" altLang="ko-KR" dirty="0" err="1"/>
              <a:t>in.nextInt</a:t>
            </a:r>
            <a:r>
              <a:rPr lang="en-US" altLang="ko-KR" dirty="0"/>
              <a:t>();</a:t>
            </a:r>
          </a:p>
          <a:p>
            <a:pPr marL="0" indent="0" defTabSz="180000">
              <a:buNone/>
            </a:pPr>
            <a:r>
              <a:rPr lang="en-US" altLang="ko-KR" dirty="0"/>
              <a:t>		if (score &gt;= 80)</a:t>
            </a:r>
          </a:p>
          <a:p>
            <a:pPr marL="0" indent="0" defTabSz="180000">
              <a:buNone/>
            </a:pPr>
            <a:r>
              <a:rPr lang="en-US" altLang="ko-KR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축하합니다</a:t>
            </a:r>
            <a:r>
              <a:rPr lang="en-US" altLang="ko-KR" dirty="0"/>
              <a:t>! </a:t>
            </a:r>
            <a:r>
              <a:rPr lang="ko-KR" altLang="en-US" dirty="0"/>
              <a:t>합격입니다</a:t>
            </a:r>
            <a:r>
              <a:rPr lang="en-US" altLang="ko-KR" dirty="0"/>
              <a:t>.");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42A80DB-0229-4721-AF56-B0711C8966DE}"/>
              </a:ext>
            </a:extLst>
          </p:cNvPr>
          <p:cNvSpPr/>
          <p:nvPr/>
        </p:nvSpPr>
        <p:spPr>
          <a:xfrm>
            <a:off x="1115616" y="1844824"/>
            <a:ext cx="5340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 //Scanner</a:t>
            </a:r>
            <a:r>
              <a:rPr lang="ko-KR" altLang="en-US" dirty="0"/>
              <a:t> 클래스 </a:t>
            </a:r>
            <a:r>
              <a:rPr lang="en-US" altLang="ko-KR" dirty="0"/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401775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</a:t>
            </a:r>
            <a:r>
              <a:rPr lang="ko-KR" altLang="en-US"/>
              <a:t>지향의 특성 </a:t>
            </a:r>
            <a:r>
              <a:rPr lang="en-US" altLang="ko-KR"/>
              <a:t>: </a:t>
            </a:r>
            <a:r>
              <a:rPr lang="ko-KR" altLang="en-US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063020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다형성</a:t>
            </a:r>
            <a:endParaRPr lang="en-US" altLang="ko-KR" dirty="0"/>
          </a:p>
          <a:p>
            <a:pPr lvl="1"/>
            <a:r>
              <a:rPr lang="ko-KR" altLang="en-US" dirty="0"/>
              <a:t>같은</a:t>
            </a:r>
            <a:r>
              <a:rPr lang="en-US" altLang="ko-KR" dirty="0"/>
              <a:t> </a:t>
            </a:r>
            <a:r>
              <a:rPr lang="ko-KR" altLang="en-US" dirty="0"/>
              <a:t>메시지 또는 함수에서 객체에 따라서 다른 동작 가능함</a:t>
            </a:r>
            <a:endParaRPr lang="en-US" altLang="ko-KR" dirty="0"/>
          </a:p>
          <a:p>
            <a:pPr lvl="1"/>
            <a:r>
              <a:rPr lang="ko-KR" altLang="en-US" dirty="0"/>
              <a:t>다형성은 </a:t>
            </a:r>
            <a:r>
              <a:rPr lang="ko-KR" altLang="en-US" dirty="0" err="1"/>
              <a:t>오버라이딩과</a:t>
            </a:r>
            <a:r>
              <a:rPr lang="ko-KR" altLang="en-US" dirty="0"/>
              <a:t> 밀접한 관계가 있음</a:t>
            </a:r>
          </a:p>
          <a:p>
            <a:pPr lvl="1">
              <a:buNone/>
            </a:pPr>
            <a:endParaRPr lang="en-US" altLang="ko-KR" dirty="0"/>
          </a:p>
          <a:p>
            <a:pPr marL="365760" lvl="1" indent="0">
              <a:buNone/>
            </a:pPr>
            <a:endParaRPr lang="en-US" altLang="ko-KR" dirty="0"/>
          </a:p>
        </p:txBody>
      </p:sp>
      <p:pic>
        <p:nvPicPr>
          <p:cNvPr id="2050" name="Picture 2" descr="C:\Users\secthk\AppData\Local\Microsoft\Windows\Temporary Internet Files\Content.IE5\NOHA6XX2\MCj04270650000[1].wm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5852" y="5092088"/>
            <a:ext cx="1199234" cy="1300401"/>
          </a:xfrm>
          <a:prstGeom prst="rect">
            <a:avLst/>
          </a:prstGeom>
          <a:noFill/>
        </p:spPr>
      </p:pic>
      <p:pic>
        <p:nvPicPr>
          <p:cNvPr id="2051" name="Picture 3" descr="C:\Users\secthk\AppData\Local\Microsoft\Windows\Temporary Internet Files\Content.IE5\MA4ROW5O\MCj04362090000[1]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98882" y="4590498"/>
            <a:ext cx="1214446" cy="1714513"/>
          </a:xfrm>
          <a:prstGeom prst="rect">
            <a:avLst/>
          </a:prstGeom>
          <a:noFill/>
        </p:spPr>
      </p:pic>
      <p:pic>
        <p:nvPicPr>
          <p:cNvPr id="2052" name="Picture 4" descr="C:\Users\secthk\AppData\Local\Microsoft\Windows\Temporary Internet Files\Content.IE5\MA4ROW5O\MCj04174800000[1]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4616" y="4494493"/>
            <a:ext cx="969264" cy="1906524"/>
          </a:xfrm>
          <a:prstGeom prst="rect">
            <a:avLst/>
          </a:prstGeom>
          <a:noFill/>
        </p:spPr>
      </p:pic>
      <p:cxnSp>
        <p:nvCxnSpPr>
          <p:cNvPr id="15" name="직선 연결선 14"/>
          <p:cNvCxnSpPr/>
          <p:nvPr/>
        </p:nvCxnSpPr>
        <p:spPr>
          <a:xfrm>
            <a:off x="1762105" y="4306270"/>
            <a:ext cx="585791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 rot="5400000">
            <a:off x="1405709" y="4663460"/>
            <a:ext cx="713586" cy="794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 rot="5400000">
            <a:off x="7441426" y="4484865"/>
            <a:ext cx="357190" cy="1588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4405311" y="380620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상속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19097" y="5324088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멍멍</a:t>
            </a:r>
            <a:r>
              <a:rPr lang="en-US" altLang="ko-KR" sz="1400" dirty="0"/>
              <a:t>!”</a:t>
            </a:r>
            <a:endParaRPr lang="ko-KR" altLang="en-US" sz="1400" dirty="0"/>
          </a:p>
        </p:txBody>
      </p:sp>
      <p:sp>
        <p:nvSpPr>
          <p:cNvPr id="34" name="TextBox 33"/>
          <p:cNvSpPr txBox="1"/>
          <p:nvPr/>
        </p:nvSpPr>
        <p:spPr>
          <a:xfrm>
            <a:off x="3231214" y="5423242"/>
            <a:ext cx="7296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야옹</a:t>
            </a:r>
            <a:r>
              <a:rPr lang="en-US" altLang="ko-KR" sz="1400" dirty="0"/>
              <a:t>!”</a:t>
            </a:r>
            <a:endParaRPr lang="ko-KR" alt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6405575" y="5349496"/>
            <a:ext cx="909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“</a:t>
            </a:r>
            <a:r>
              <a:rPr lang="ko-KR" altLang="en-US" sz="1400" dirty="0"/>
              <a:t>꼬꼬댁</a:t>
            </a:r>
            <a:r>
              <a:rPr lang="en-US" altLang="ko-KR" sz="1400" dirty="0"/>
              <a:t>!”</a:t>
            </a:r>
            <a:endParaRPr lang="ko-KR" altLang="en-US" sz="1400" dirty="0"/>
          </a:p>
        </p:txBody>
      </p:sp>
      <p:cxnSp>
        <p:nvCxnSpPr>
          <p:cNvPr id="22" name="직선 화살표 연결선 21"/>
          <p:cNvCxnSpPr/>
          <p:nvPr/>
        </p:nvCxnSpPr>
        <p:spPr>
          <a:xfrm rot="5400000">
            <a:off x="3691725" y="4376914"/>
            <a:ext cx="1428760" cy="158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4190997" y="235541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동물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310060" y="266319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부모</a:t>
            </a:r>
            <a:endParaRPr lang="ko-KR" altLang="en-US" sz="14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833807" y="2663196"/>
            <a:ext cx="1214446" cy="100013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/>
          </a:p>
        </p:txBody>
      </p:sp>
      <p:cxnSp>
        <p:nvCxnSpPr>
          <p:cNvPr id="21" name="직선 연결선 20"/>
          <p:cNvCxnSpPr>
            <a:stCxn id="20" idx="1"/>
            <a:endCxn id="20" idx="3"/>
          </p:cNvCxnSpPr>
          <p:nvPr/>
        </p:nvCxnSpPr>
        <p:spPr>
          <a:xfrm rot="10800000" flipH="1">
            <a:off x="3833807" y="3163262"/>
            <a:ext cx="121444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881432" y="2703201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926773" y="3157964"/>
            <a:ext cx="10094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소리내기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클래스와</a:t>
            </a:r>
            <a:r>
              <a:rPr lang="en-US" altLang="ko-KR"/>
              <a:t> 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</a:t>
            </a:r>
            <a:endParaRPr lang="en-US" altLang="ko-KR" dirty="0"/>
          </a:p>
          <a:p>
            <a:pPr lvl="1"/>
            <a:r>
              <a:rPr lang="ko-KR" altLang="en-US" dirty="0"/>
              <a:t>객체의 공통된 특징 기술</a:t>
            </a:r>
            <a:endParaRPr lang="en-US" altLang="ko-KR" dirty="0"/>
          </a:p>
          <a:p>
            <a:pPr lvl="1"/>
            <a:r>
              <a:rPr lang="ko-KR" altLang="en-US" dirty="0"/>
              <a:t>객체의 특성과 행위 선언</a:t>
            </a:r>
            <a:r>
              <a:rPr lang="en-US" altLang="ko-KR" dirty="0"/>
              <a:t>(</a:t>
            </a:r>
            <a:r>
              <a:rPr lang="ko-KR" altLang="en-US" dirty="0"/>
              <a:t>변수와 메서드의 집합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객체</a:t>
            </a:r>
            <a:endParaRPr lang="en-US" altLang="ko-KR" dirty="0"/>
          </a:p>
          <a:p>
            <a:pPr lvl="1"/>
            <a:r>
              <a:rPr lang="ko-KR" altLang="en-US" dirty="0"/>
              <a:t>물리적 공간을 갖는 구체적인</a:t>
            </a:r>
            <a:r>
              <a:rPr lang="en-US" altLang="ko-KR" dirty="0"/>
              <a:t> </a:t>
            </a:r>
            <a:r>
              <a:rPr lang="ko-KR" altLang="en-US" dirty="0"/>
              <a:t>실체</a:t>
            </a:r>
            <a:endParaRPr lang="en-US" altLang="ko-KR" dirty="0"/>
          </a:p>
          <a:p>
            <a:pPr lvl="1"/>
            <a:r>
              <a:rPr lang="ko-KR" altLang="en-US" dirty="0"/>
              <a:t>클래스의 </a:t>
            </a:r>
            <a:r>
              <a:rPr lang="ko-KR" altLang="en-US" dirty="0" err="1"/>
              <a:t>인스턴스</a:t>
            </a:r>
            <a:r>
              <a:rPr lang="en-US" altLang="ko-KR" dirty="0"/>
              <a:t>(</a:t>
            </a:r>
            <a:r>
              <a:rPr lang="ko-KR" altLang="en-US" dirty="0"/>
              <a:t>실체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클래스를 구체화한 객체를 </a:t>
            </a:r>
            <a:r>
              <a:rPr lang="ko-KR" altLang="en-US" dirty="0" err="1"/>
              <a:t>인스턴스</a:t>
            </a:r>
            <a:r>
              <a:rPr lang="en-US" altLang="ko-KR" dirty="0"/>
              <a:t>(instance)</a:t>
            </a:r>
            <a:r>
              <a:rPr lang="ko-KR" altLang="en-US" dirty="0"/>
              <a:t>라고 부름</a:t>
            </a:r>
            <a:endParaRPr lang="en-US" altLang="ko-KR" dirty="0"/>
          </a:p>
          <a:p>
            <a:pPr lvl="2"/>
            <a:r>
              <a:rPr lang="ko-KR" altLang="en-US" dirty="0"/>
              <a:t>객체와 인스턴스는 같은 뜻으로 사용</a:t>
            </a:r>
            <a:endParaRPr lang="en-US" altLang="ko-KR" dirty="0"/>
          </a:p>
          <a:p>
            <a:r>
              <a:rPr lang="ko-KR" altLang="en-US" dirty="0"/>
              <a:t>사례</a:t>
            </a:r>
            <a:endParaRPr lang="en-US" altLang="ko-KR" dirty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소나타자동차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출고된 실제 소나타 </a:t>
            </a:r>
            <a:r>
              <a:rPr lang="en-US" altLang="ko-KR" dirty="0"/>
              <a:t>100</a:t>
            </a:r>
            <a:r>
              <a:rPr lang="ko-KR" altLang="en-US" dirty="0"/>
              <a:t>대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벽시계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 err="1"/>
              <a:t>우리집</a:t>
            </a:r>
            <a:r>
              <a:rPr lang="ko-KR" altLang="en-US" dirty="0"/>
              <a:t> 벽에 걸린 벽시계들</a:t>
            </a:r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/>
              <a:t>책상</a:t>
            </a:r>
            <a:r>
              <a:rPr lang="en-US" altLang="ko-KR" dirty="0"/>
              <a:t>, 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/>
              <a:t>우리가 사용중인 실제 책상들</a:t>
            </a:r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513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클래스와</a:t>
            </a:r>
            <a:r>
              <a:rPr lang="en-US" altLang="ko-KR"/>
              <a:t> 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인스턴스</a:t>
            </a:r>
            <a:endParaRPr lang="en-US" altLang="ko-KR" dirty="0"/>
          </a:p>
          <a:p>
            <a:pPr lvl="1"/>
            <a:r>
              <a:rPr lang="ko-KR" altLang="en-US" dirty="0"/>
              <a:t>설계도를 바탕으로 소프트웨어 세계에 구현된 구체적인 실체</a:t>
            </a:r>
            <a:endParaRPr lang="en-US" altLang="ko-KR" dirty="0"/>
          </a:p>
          <a:p>
            <a:pPr lvl="2"/>
            <a:r>
              <a:rPr lang="ko-KR" altLang="en-US" dirty="0"/>
              <a:t>객체를 소프트웨어에 실체화 하면 인스턴스라 부름</a:t>
            </a:r>
            <a:endParaRPr lang="en-US" altLang="ko-KR" dirty="0"/>
          </a:p>
          <a:p>
            <a:pPr lvl="2"/>
            <a:r>
              <a:rPr lang="ko-KR" altLang="en-US" dirty="0"/>
              <a:t>실체화된 인스턴스는 메모리에 할당됨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인스턴스 특징</a:t>
            </a:r>
            <a:endParaRPr lang="en-US" altLang="ko-KR" dirty="0"/>
          </a:p>
          <a:p>
            <a:pPr lvl="1"/>
            <a:r>
              <a:rPr lang="ko-KR" altLang="en-US" dirty="0"/>
              <a:t>인스턴스는 객체에 포함된다고 볼 수 있음</a:t>
            </a:r>
            <a:endParaRPr lang="en-US" altLang="ko-KR" dirty="0"/>
          </a:p>
          <a:p>
            <a:pPr lvl="1"/>
            <a:r>
              <a:rPr lang="ko-KR" altLang="en-US" dirty="0"/>
              <a:t>인스턴스라는 용어는 반드시 클래스와 객체 사이의 관계로 </a:t>
            </a:r>
            <a:r>
              <a:rPr lang="ko-KR" altLang="en-US" dirty="0" err="1"/>
              <a:t>한정지어서</a:t>
            </a:r>
            <a:r>
              <a:rPr lang="ko-KR" altLang="en-US" dirty="0"/>
              <a:t> 사용할 필요는 없다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76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클래스와</a:t>
            </a:r>
            <a:r>
              <a:rPr lang="en-US" altLang="ko-KR"/>
              <a:t> </a:t>
            </a:r>
            <a:r>
              <a:rPr lang="ko-KR" altLang="en-US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/>
              <a:t>/* </a:t>
            </a:r>
            <a:r>
              <a:rPr lang="ko-KR" altLang="en-US" dirty="0"/>
              <a:t>클래스 *</a:t>
            </a:r>
            <a:r>
              <a:rPr lang="en-US" altLang="ko-KR" dirty="0"/>
              <a:t>/</a:t>
            </a:r>
          </a:p>
          <a:p>
            <a:pPr marL="0" indent="0">
              <a:buNone/>
            </a:pPr>
            <a:r>
              <a:rPr lang="en-US" altLang="ko-KR" dirty="0"/>
              <a:t>public class Animal {  </a:t>
            </a:r>
          </a:p>
          <a:p>
            <a:pPr marL="0" indent="0">
              <a:buNone/>
            </a:pPr>
            <a:r>
              <a:rPr lang="en-US" altLang="ko-KR" dirty="0"/>
              <a:t>...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pPr marL="0" indent="0">
              <a:buNone/>
            </a:pPr>
            <a:r>
              <a:rPr lang="en-US" altLang="ko-KR" dirty="0"/>
              <a:t>/* </a:t>
            </a:r>
            <a:r>
              <a:rPr lang="ko-KR" altLang="en-US" dirty="0"/>
              <a:t>객체와 인스턴스 *</a:t>
            </a:r>
            <a:r>
              <a:rPr lang="en-US" altLang="ko-KR" dirty="0"/>
              <a:t>/</a:t>
            </a:r>
          </a:p>
          <a:p>
            <a:pPr marL="0" indent="0">
              <a:buNone/>
            </a:pPr>
            <a:r>
              <a:rPr lang="en-US" altLang="ko-KR" dirty="0"/>
              <a:t>public class Main {  </a:t>
            </a:r>
          </a:p>
          <a:p>
            <a:pPr marL="0" indent="0">
              <a:buNone/>
            </a:pPr>
            <a:r>
              <a:rPr lang="en-US" altLang="ko-KR" dirty="0"/>
              <a:t>    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    </a:t>
            </a:r>
          </a:p>
          <a:p>
            <a:pPr marL="0" indent="0">
              <a:buNone/>
            </a:pPr>
            <a:r>
              <a:rPr lang="en-US" altLang="ko-KR" dirty="0"/>
              <a:t>        Animal cat, dog; // '</a:t>
            </a:r>
            <a:r>
              <a:rPr lang="ko-KR" altLang="en-US" dirty="0"/>
              <a:t>객체</a:t>
            </a:r>
            <a:r>
              <a:rPr lang="en-US" altLang="ko-KR" dirty="0"/>
              <a:t>'    </a:t>
            </a:r>
          </a:p>
          <a:p>
            <a:pPr marL="0" indent="0">
              <a:buNone/>
            </a:pPr>
            <a:r>
              <a:rPr lang="en-US" altLang="ko-KR" dirty="0"/>
              <a:t>        // </a:t>
            </a:r>
            <a:r>
              <a:rPr lang="ko-KR" altLang="en-US" dirty="0"/>
              <a:t>인스턴스화   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      cat = new Animal(); </a:t>
            </a:r>
          </a:p>
          <a:p>
            <a:pPr marL="0" indent="0">
              <a:buNone/>
            </a:pPr>
            <a:r>
              <a:rPr lang="en-US" altLang="ko-KR" dirty="0"/>
              <a:t>     // cat</a:t>
            </a:r>
            <a:r>
              <a:rPr lang="ko-KR" altLang="en-US" dirty="0"/>
              <a:t>은 </a:t>
            </a:r>
            <a:r>
              <a:rPr lang="en-US" altLang="ko-KR" dirty="0"/>
              <a:t>Animal </a:t>
            </a:r>
            <a:r>
              <a:rPr lang="ko-KR" altLang="en-US" dirty="0"/>
              <a:t>클래스의 </a:t>
            </a:r>
            <a:r>
              <a:rPr lang="en-US" altLang="ko-KR" dirty="0"/>
              <a:t>'</a:t>
            </a:r>
            <a:r>
              <a:rPr lang="ko-KR" altLang="en-US" dirty="0"/>
              <a:t>인스턴스</a:t>
            </a:r>
            <a:r>
              <a:rPr lang="en-US" altLang="ko-KR" dirty="0"/>
              <a:t>'(</a:t>
            </a:r>
            <a:r>
              <a:rPr lang="ko-KR" altLang="en-US" dirty="0"/>
              <a:t>객체를 메모리에 할당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        dog = new Animal(); </a:t>
            </a:r>
          </a:p>
          <a:p>
            <a:pPr marL="0" indent="0">
              <a:buNone/>
            </a:pPr>
            <a:r>
              <a:rPr lang="en-US" altLang="ko-KR" dirty="0"/>
              <a:t>     // dog</a:t>
            </a:r>
            <a:r>
              <a:rPr lang="ko-KR" altLang="en-US" dirty="0"/>
              <a:t>은 </a:t>
            </a:r>
            <a:r>
              <a:rPr lang="en-US" altLang="ko-KR" dirty="0"/>
              <a:t>Animal </a:t>
            </a:r>
            <a:r>
              <a:rPr lang="ko-KR" altLang="en-US" dirty="0"/>
              <a:t>클래스의 </a:t>
            </a:r>
            <a:r>
              <a:rPr lang="en-US" altLang="ko-KR" dirty="0"/>
              <a:t>'</a:t>
            </a:r>
            <a:r>
              <a:rPr lang="ko-KR" altLang="en-US" dirty="0"/>
              <a:t>인스턴스</a:t>
            </a:r>
            <a:r>
              <a:rPr lang="en-US" altLang="ko-KR" dirty="0"/>
              <a:t>'(</a:t>
            </a:r>
            <a:r>
              <a:rPr lang="ko-KR" altLang="en-US" dirty="0"/>
              <a:t>객체를 메모리에 할당</a:t>
            </a:r>
            <a:r>
              <a:rPr lang="en-US" altLang="ko-KR" dirty="0"/>
              <a:t>)  </a:t>
            </a:r>
          </a:p>
          <a:p>
            <a:pPr marL="0" indent="0">
              <a:buNone/>
            </a:pPr>
            <a:r>
              <a:rPr lang="en-US" altLang="ko-KR" dirty="0"/>
              <a:t>     }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8880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객체와의 관계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92162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131840" y="1484784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객체와 클래스의 정의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9" y="1434933"/>
            <a:ext cx="7416824" cy="1115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 pitchFamily="34" charset="0"/>
              <a:buChar char="•"/>
            </a:pPr>
            <a:r>
              <a:rPr lang="ko-KR" altLang="en-US" sz="1662" dirty="0"/>
              <a:t>클래스 </a:t>
            </a:r>
            <a:r>
              <a:rPr lang="en-US" altLang="ko-KR" sz="1662" dirty="0"/>
              <a:t>: </a:t>
            </a:r>
            <a:r>
              <a:rPr lang="ko-KR" altLang="en-US" sz="1662" dirty="0"/>
              <a:t>객체를 만들기 위한 틀</a:t>
            </a:r>
          </a:p>
          <a:p>
            <a:pPr marL="263776" indent="-263776">
              <a:buFont typeface="Arial" pitchFamily="34" charset="0"/>
              <a:buChar char="•"/>
            </a:pPr>
            <a:r>
              <a:rPr lang="ko-KR" altLang="en-US" sz="1662" dirty="0"/>
              <a:t>객체 </a:t>
            </a:r>
            <a:r>
              <a:rPr lang="en-US" altLang="ko-KR" sz="1662" dirty="0"/>
              <a:t>: </a:t>
            </a:r>
            <a:r>
              <a:rPr lang="ko-KR" altLang="en-US" sz="1662" dirty="0"/>
              <a:t>클래스의 </a:t>
            </a:r>
            <a:r>
              <a:rPr lang="ko-KR" altLang="en-US" sz="1662" dirty="0" err="1"/>
              <a:t>인스턴스</a:t>
            </a:r>
            <a:endParaRPr lang="ko-KR" altLang="en-US" sz="1662" dirty="0"/>
          </a:p>
          <a:p>
            <a:pPr marL="263776" indent="-263776">
              <a:buFont typeface="Arial" pitchFamily="34" charset="0"/>
              <a:buChar char="•"/>
            </a:pPr>
            <a:r>
              <a:rPr lang="ko-KR" altLang="en-US" sz="1662" dirty="0"/>
              <a:t>객체의 명사적 특성 </a:t>
            </a:r>
            <a:r>
              <a:rPr lang="en-US" altLang="ko-KR" sz="1662" dirty="0"/>
              <a:t>: </a:t>
            </a:r>
            <a:r>
              <a:rPr lang="ko-KR" altLang="en-US" sz="1662" dirty="0"/>
              <a:t>데이터</a:t>
            </a:r>
            <a:r>
              <a:rPr lang="en-US" altLang="ko-KR" sz="1662" dirty="0"/>
              <a:t>, </a:t>
            </a:r>
            <a:r>
              <a:rPr lang="ko-KR" altLang="en-US" sz="1662" dirty="0"/>
              <a:t>변수</a:t>
            </a:r>
            <a:r>
              <a:rPr lang="en-US" altLang="ko-KR" sz="1662" dirty="0"/>
              <a:t>(Variable), </a:t>
            </a:r>
            <a:r>
              <a:rPr lang="ko-KR" altLang="en-US" sz="1662" dirty="0"/>
              <a:t>필드</a:t>
            </a:r>
            <a:r>
              <a:rPr lang="en-US" altLang="ko-KR" sz="1662" dirty="0"/>
              <a:t>(Field), </a:t>
            </a:r>
            <a:r>
              <a:rPr lang="ko-KR" altLang="en-US" sz="1662" dirty="0"/>
              <a:t>속성</a:t>
            </a:r>
            <a:r>
              <a:rPr lang="en-US" altLang="ko-KR" sz="1662" dirty="0"/>
              <a:t>(Attribute)</a:t>
            </a:r>
          </a:p>
          <a:p>
            <a:pPr marL="263776" indent="-263776">
              <a:buFont typeface="Arial" pitchFamily="34" charset="0"/>
              <a:buChar char="•"/>
            </a:pPr>
            <a:r>
              <a:rPr lang="ko-KR" altLang="en-US" sz="1662" dirty="0"/>
              <a:t>객체의 동사적 특성 </a:t>
            </a:r>
            <a:r>
              <a:rPr lang="en-US" altLang="ko-KR" sz="1662" dirty="0"/>
              <a:t>: </a:t>
            </a:r>
            <a:r>
              <a:rPr lang="ko-KR" altLang="en-US" sz="1662" dirty="0"/>
              <a:t>행위</a:t>
            </a:r>
            <a:r>
              <a:rPr lang="en-US" altLang="ko-KR" sz="1662" dirty="0"/>
              <a:t>(Behavior), </a:t>
            </a:r>
            <a:r>
              <a:rPr lang="ko-KR" altLang="en-US" sz="1662" dirty="0" err="1"/>
              <a:t>메서드</a:t>
            </a:r>
            <a:r>
              <a:rPr lang="en-US" altLang="ko-KR" sz="1662" dirty="0"/>
              <a:t>(Method), </a:t>
            </a:r>
            <a:r>
              <a:rPr lang="ko-KR" altLang="en-US" sz="1662" dirty="0"/>
              <a:t>기능</a:t>
            </a:r>
            <a:r>
              <a:rPr lang="en-US" altLang="ko-KR" sz="1662" dirty="0"/>
              <a:t>(Operation)</a:t>
            </a:r>
            <a:endParaRPr lang="ko-KR" altLang="en-US" sz="1662" dirty="0"/>
          </a:p>
        </p:txBody>
      </p:sp>
      <p:grpSp>
        <p:nvGrpSpPr>
          <p:cNvPr id="7" name="그룹 6"/>
          <p:cNvGrpSpPr/>
          <p:nvPr/>
        </p:nvGrpSpPr>
        <p:grpSpPr>
          <a:xfrm>
            <a:off x="535795" y="3189858"/>
            <a:ext cx="2396957" cy="2537564"/>
            <a:chOff x="1427753" y="2963060"/>
            <a:chExt cx="2396957" cy="2749027"/>
          </a:xfrm>
        </p:grpSpPr>
        <p:pic>
          <p:nvPicPr>
            <p:cNvPr id="17418" name="Picture 10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64" b="31944"/>
            <a:stretch/>
          </p:blipFill>
          <p:spPr bwMode="auto">
            <a:xfrm>
              <a:off x="1627165" y="4837110"/>
              <a:ext cx="1656184" cy="48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0" name="Picture 2" descr="pe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5069" y="4231837"/>
              <a:ext cx="1509641" cy="617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pe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753" y="3929772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4" name="Picture 6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t="8132" r="16562" b="24456"/>
            <a:stretch/>
          </p:blipFill>
          <p:spPr bwMode="auto">
            <a:xfrm>
              <a:off x="2455257" y="2963060"/>
              <a:ext cx="954989" cy="1264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6" name="Picture 8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2" b="20733"/>
            <a:stretch/>
          </p:blipFill>
          <p:spPr bwMode="auto">
            <a:xfrm>
              <a:off x="1499761" y="2963060"/>
              <a:ext cx="1599313" cy="157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472437" y="5334969"/>
              <a:ext cx="981359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dirty="0"/>
                <a:t>Instance</a:t>
              </a:r>
              <a:endParaRPr lang="ko-KR" altLang="en-US" sz="1662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372201" y="3599364"/>
            <a:ext cx="2034520" cy="2036379"/>
            <a:chOff x="5482508" y="3506010"/>
            <a:chExt cx="2034520" cy="2206077"/>
          </a:xfrm>
        </p:grpSpPr>
        <p:pic>
          <p:nvPicPr>
            <p:cNvPr id="17422" name="Picture 14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51" b="22990"/>
            <a:stretch/>
          </p:blipFill>
          <p:spPr bwMode="auto">
            <a:xfrm>
              <a:off x="5482508" y="3506010"/>
              <a:ext cx="2034520" cy="1571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098055" y="5334969"/>
              <a:ext cx="819455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dirty="0"/>
                <a:t>Object</a:t>
              </a:r>
              <a:endParaRPr lang="ko-KR" altLang="en-US" sz="1662" dirty="0"/>
            </a:p>
          </p:txBody>
        </p:sp>
      </p:grpSp>
      <p:pic>
        <p:nvPicPr>
          <p:cNvPr id="17424" name="Picture 16" descr="만년필 설계도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780" y="2636285"/>
            <a:ext cx="2576957" cy="15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6276" y="4243148"/>
            <a:ext cx="668773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dirty="0"/>
              <a:t>Class</a:t>
            </a:r>
            <a:endParaRPr lang="ko-KR" altLang="en-US" sz="1662" dirty="0"/>
          </a:p>
        </p:txBody>
      </p:sp>
      <p:sp>
        <p:nvSpPr>
          <p:cNvPr id="18" name="슬라이드 번호 개체 틀 2">
            <a:extLst>
              <a:ext uri="{FF2B5EF4-FFF2-40B4-BE49-F238E27FC236}">
                <a16:creationId xmlns:a16="http://schemas.microsoft.com/office/drawing/2014/main" xmlns="" id="{DA0DEC21-BC23-4CE7-98F9-03BCA02E04B6}"/>
              </a:ext>
            </a:extLst>
          </p:cNvPr>
          <p:cNvSpPr txBox="1">
            <a:spLocks/>
          </p:cNvSpPr>
          <p:nvPr/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>
                <a:solidFill>
                  <a:schemeClr val="bg1"/>
                </a:solidFill>
              </a:rPr>
              <a:pPr/>
              <a:t>35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2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사람을 사례로 든 클래스와 객체 사례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435" y="1327650"/>
            <a:ext cx="8426813" cy="4889337"/>
            <a:chOff x="431435" y="1327650"/>
            <a:chExt cx="8426813" cy="4889337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35" y="2409161"/>
              <a:ext cx="7524941" cy="3715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순서도: 처리 7"/>
            <p:cNvSpPr/>
            <p:nvPr/>
          </p:nvSpPr>
          <p:spPr>
            <a:xfrm>
              <a:off x="3143240" y="1684840"/>
              <a:ext cx="2286016" cy="857256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002060"/>
                  </a:solidFill>
                </a:rPr>
                <a:t>이름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직업</a:t>
              </a:r>
              <a:r>
                <a:rPr lang="en-US" altLang="ko-KR" sz="1200" dirty="0">
                  <a:solidFill>
                    <a:srgbClr val="002060"/>
                  </a:solidFill>
                </a:rPr>
                <a:t>,</a:t>
              </a:r>
              <a:r>
                <a:rPr lang="ko-KR" altLang="en-US" sz="1200" dirty="0">
                  <a:solidFill>
                    <a:srgbClr val="002060"/>
                  </a:solidFill>
                </a:rPr>
                <a:t>나이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성별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혈액형</a:t>
              </a:r>
              <a:endParaRPr lang="en-US" altLang="ko-KR" sz="1200" dirty="0">
                <a:solidFill>
                  <a:srgbClr val="002060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rgbClr val="002060"/>
                  </a:solidFill>
                </a:rPr>
                <a:t>밥 먹기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잠자기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말하기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걷기</a:t>
              </a:r>
              <a:endParaRPr lang="en-US" altLang="ko-KR" sz="1200" dirty="0">
                <a:solidFill>
                  <a:srgbClr val="00206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57620" y="1327650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클래스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사람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19563" y="3717032"/>
              <a:ext cx="7938685" cy="2499955"/>
              <a:chOff x="919563" y="3368719"/>
              <a:chExt cx="7938685" cy="249995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651255" y="553630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0070C0"/>
                    </a:solidFill>
                  </a:rPr>
                  <a:t>객체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: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김미남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643834" y="3376641"/>
                <a:ext cx="121441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김미남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교수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47</a:t>
                </a: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남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AB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835696" y="3368719"/>
                <a:ext cx="130754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2000"/>
                <a:r>
                  <a:rPr lang="ko-KR" altLang="en-US" sz="1200" dirty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/>
                  <a:t> 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최승희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/>
                  <a:t> 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의사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/>
                  <a:t> 		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45</a:t>
                </a:r>
              </a:p>
              <a:p>
                <a:pPr defTabSz="72000"/>
                <a:r>
                  <a:rPr lang="ko-KR" altLang="en-US" sz="1200" dirty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/>
                  <a:t> 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여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A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19563" y="5591675"/>
                <a:ext cx="10967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>
                    <a:solidFill>
                      <a:srgbClr val="0070C0"/>
                    </a:solidFill>
                  </a:rPr>
                  <a:t>객체 </a:t>
                </a:r>
                <a:r>
                  <a:rPr lang="en-US" altLang="ko-KR" sz="1200">
                    <a:solidFill>
                      <a:srgbClr val="0070C0"/>
                    </a:solidFill>
                  </a:rPr>
                  <a:t>: </a:t>
                </a:r>
                <a:r>
                  <a:rPr lang="ko-KR" altLang="en-US" sz="1200">
                    <a:solidFill>
                      <a:srgbClr val="0070C0"/>
                    </a:solidFill>
                  </a:rPr>
                  <a:t>최승희</a:t>
                </a:r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679140" y="3376641"/>
                <a:ext cx="13330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err="1">
                    <a:solidFill>
                      <a:srgbClr val="00B050"/>
                    </a:solidFill>
                  </a:rPr>
                  <a:t>이미녀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골프선수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28</a:t>
                </a: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여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O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648723" y="5558243"/>
                <a:ext cx="10967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0070C0"/>
                    </a:solidFill>
                  </a:rPr>
                  <a:t>객체 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: </a:t>
                </a:r>
                <a:r>
                  <a:rPr lang="ko-KR" altLang="en-US" sz="1200" dirty="0" err="1">
                    <a:solidFill>
                      <a:srgbClr val="0070C0"/>
                    </a:solidFill>
                  </a:rPr>
                  <a:t>이미녀</a:t>
                </a:r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선언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/>
              <a:t>클래스 접근 권한</a:t>
            </a:r>
            <a:r>
              <a:rPr lang="en-US" altLang="ko-KR" dirty="0"/>
              <a:t>, public</a:t>
            </a:r>
          </a:p>
          <a:p>
            <a:pPr lvl="1"/>
            <a:r>
              <a:rPr lang="en-US" altLang="ko-KR" dirty="0"/>
              <a:t>public </a:t>
            </a:r>
            <a:r>
              <a:rPr lang="ko-KR" altLang="en-US" dirty="0"/>
              <a:t>접근 권한은 다른 클래스들이 이 클래스에 대해 사용 혹은 접근이 가능함을 의미</a:t>
            </a:r>
            <a:endParaRPr lang="en-US" altLang="ko-KR" dirty="0"/>
          </a:p>
          <a:p>
            <a:r>
              <a:rPr lang="en-US" altLang="ko-KR" dirty="0"/>
              <a:t>class Person</a:t>
            </a:r>
          </a:p>
          <a:p>
            <a:pPr lvl="1"/>
            <a:r>
              <a:rPr lang="en-US" altLang="ko-KR" dirty="0"/>
              <a:t>Person</a:t>
            </a:r>
            <a:r>
              <a:rPr lang="ko-KR" altLang="en-US" dirty="0"/>
              <a:t>이라는 이름의 클래스 정의</a:t>
            </a:r>
            <a:endParaRPr lang="en-US" altLang="ko-KR" dirty="0"/>
          </a:p>
          <a:p>
            <a:pPr lvl="1"/>
            <a:r>
              <a:rPr lang="en-US" altLang="ko-KR" dirty="0"/>
              <a:t> class </a:t>
            </a:r>
            <a:r>
              <a:rPr lang="ko-KR" altLang="en-US" dirty="0"/>
              <a:t>다음에 클래스의 이름을 선언</a:t>
            </a:r>
            <a:endParaRPr lang="en-US" altLang="ko-KR" dirty="0"/>
          </a:p>
          <a:p>
            <a:pPr lvl="1"/>
            <a:r>
              <a:rPr lang="ko-KR" altLang="en-US" dirty="0"/>
              <a:t>클래스는 </a:t>
            </a:r>
            <a:r>
              <a:rPr lang="en-US" altLang="ko-KR" dirty="0"/>
              <a:t>{</a:t>
            </a:r>
            <a:r>
              <a:rPr lang="ko-KR" altLang="en-US" dirty="0"/>
              <a:t>로 시작하여 </a:t>
            </a:r>
            <a:r>
              <a:rPr lang="en-US" altLang="ko-KR" dirty="0"/>
              <a:t>}</a:t>
            </a:r>
            <a:r>
              <a:rPr lang="ko-KR" altLang="en-US" dirty="0"/>
              <a:t>로 닫으며 이곳에 모든 멤버 필드와 </a:t>
            </a:r>
            <a:r>
              <a:rPr lang="ko-KR" altLang="en-US" dirty="0" err="1"/>
              <a:t>메소드</a:t>
            </a:r>
            <a:r>
              <a:rPr lang="ko-KR" altLang="en-US" dirty="0"/>
              <a:t> 구현</a:t>
            </a:r>
            <a:endParaRPr lang="en-US" altLang="ko-KR" dirty="0"/>
          </a:p>
          <a:p>
            <a:r>
              <a:rPr lang="ko-KR" altLang="en-US" dirty="0"/>
              <a:t>필드</a:t>
            </a:r>
            <a:r>
              <a:rPr lang="en-US" altLang="ko-KR" dirty="0"/>
              <a:t>(field)</a:t>
            </a:r>
          </a:p>
          <a:p>
            <a:pPr lvl="1"/>
            <a:r>
              <a:rPr lang="ko-KR" altLang="en-US" dirty="0"/>
              <a:t>값을 저장할 멤버 변수를 선언</a:t>
            </a:r>
            <a:endParaRPr lang="en-US" altLang="ko-KR" dirty="0"/>
          </a:p>
          <a:p>
            <a:pPr lvl="1"/>
            <a:r>
              <a:rPr lang="ko-KR" altLang="en-US" dirty="0"/>
              <a:t>멤버 변수 혹은 필드라고 함</a:t>
            </a:r>
            <a:endParaRPr lang="en-US" altLang="ko-KR" dirty="0"/>
          </a:p>
          <a:p>
            <a:pPr lvl="1"/>
            <a:r>
              <a:rPr lang="ko-KR" altLang="en-US" dirty="0"/>
              <a:t>필드 앞에 붙은 접근 지정자 </a:t>
            </a:r>
            <a:r>
              <a:rPr lang="en-US" altLang="ko-KR" dirty="0"/>
              <a:t>public</a:t>
            </a:r>
          </a:p>
          <a:p>
            <a:pPr lvl="2"/>
            <a:r>
              <a:rPr lang="ko-KR" altLang="en-US" dirty="0"/>
              <a:t>이 필드가 다른 클래스에서 접근될 수 있도록 공개한다는 의미</a:t>
            </a:r>
            <a:endParaRPr lang="en-US" altLang="ko-KR" dirty="0"/>
          </a:p>
          <a:p>
            <a:r>
              <a:rPr lang="ko-KR" altLang="en-US" dirty="0" err="1"/>
              <a:t>생성자</a:t>
            </a:r>
            <a:r>
              <a:rPr lang="en-US" altLang="ko-KR" dirty="0"/>
              <a:t>(constructor)</a:t>
            </a:r>
          </a:p>
          <a:p>
            <a:pPr lvl="1"/>
            <a:r>
              <a:rPr lang="ko-KR" altLang="en-US" dirty="0"/>
              <a:t>클래스의 이름과 동일한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/>
              <a:t>클래스의 객체가 생성될 때만 호출되는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r>
              <a:rPr lang="ko-KR" altLang="en-US" dirty="0" err="1"/>
              <a:t>메소드</a:t>
            </a:r>
            <a:r>
              <a:rPr lang="en-US" altLang="ko-KR" dirty="0"/>
              <a:t>(method)</a:t>
            </a:r>
          </a:p>
          <a:p>
            <a:pPr lvl="1"/>
            <a:r>
              <a:rPr lang="ko-KR" altLang="en-US" dirty="0" err="1"/>
              <a:t>메소드는</a:t>
            </a:r>
            <a:r>
              <a:rPr lang="ko-KR" altLang="en-US" dirty="0"/>
              <a:t> 함수이며 객체의 행위를 구현</a:t>
            </a:r>
            <a:endParaRPr lang="en-US" altLang="ko-KR" dirty="0"/>
          </a:p>
          <a:p>
            <a:pPr lvl="1"/>
            <a:r>
              <a:rPr lang="ko-KR" altLang="en-US" dirty="0" err="1"/>
              <a:t>메소드</a:t>
            </a:r>
            <a:r>
              <a:rPr lang="ko-KR" altLang="en-US" dirty="0"/>
              <a:t> 앞에 붙은 접근 지정자 </a:t>
            </a:r>
            <a:r>
              <a:rPr lang="en-US" altLang="ko-KR" dirty="0"/>
              <a:t>public</a:t>
            </a:r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다른 클래스에서 접근될 수 있도록 공개한다는 의미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5" y="1340768"/>
            <a:ext cx="6143625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멤버 변수 선언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984" y="1501403"/>
            <a:ext cx="6238875" cy="53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40" y="2359132"/>
            <a:ext cx="7627309" cy="32538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0906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– if-else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7214" y="1450717"/>
            <a:ext cx="7526215" cy="1648569"/>
          </a:xfrm>
        </p:spPr>
        <p:txBody>
          <a:bodyPr/>
          <a:lstStyle/>
          <a:p>
            <a:r>
              <a:rPr lang="en-US" altLang="ko-KR"/>
              <a:t>if-else 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조건식이 </a:t>
            </a:r>
            <a:r>
              <a:rPr lang="en-US" altLang="ko-KR"/>
              <a:t>true</a:t>
            </a:r>
            <a:r>
              <a:rPr lang="ko-KR" altLang="en-US"/>
              <a:t>면 실행문장</a:t>
            </a:r>
            <a:r>
              <a:rPr lang="en-US" altLang="ko-KR"/>
              <a:t>1</a:t>
            </a:r>
            <a:r>
              <a:rPr lang="ko-KR" altLang="en-US"/>
              <a:t> 실행 후</a:t>
            </a:r>
            <a:r>
              <a:rPr lang="en-US" altLang="ko-KR"/>
              <a:t> </a:t>
            </a:r>
            <a:r>
              <a:rPr lang="en-US" altLang="ko-KR" dirty="0"/>
              <a:t>if-else</a:t>
            </a:r>
            <a:r>
              <a:rPr lang="ko-KR" altLang="en-US"/>
              <a:t>문을 벗어남</a:t>
            </a:r>
            <a:endParaRPr lang="en-US" altLang="ko-KR"/>
          </a:p>
          <a:p>
            <a:pPr lvl="1"/>
            <a:r>
              <a:rPr lang="en-US" altLang="ko-KR"/>
              <a:t>false</a:t>
            </a:r>
            <a:r>
              <a:rPr lang="ko-KR" altLang="en-US" dirty="0"/>
              <a:t>인 경우에 </a:t>
            </a:r>
            <a:r>
              <a:rPr lang="ko-KR" altLang="en-US"/>
              <a:t>실행문장</a:t>
            </a:r>
            <a:r>
              <a:rPr lang="en-US" altLang="ko-KR"/>
              <a:t>2</a:t>
            </a:r>
            <a:r>
              <a:rPr lang="ko-KR" altLang="en-US"/>
              <a:t> 실행후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 dirty="0"/>
              <a:t>if-else</a:t>
            </a:r>
            <a:r>
              <a:rPr lang="ko-KR" altLang="en-US"/>
              <a:t>문을 벗어남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476" y="2764312"/>
            <a:ext cx="6479931" cy="2892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메서드</a:t>
            </a:r>
            <a:r>
              <a:rPr lang="ko-KR" altLang="en-US" dirty="0"/>
              <a:t> 선언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770" y="1715233"/>
            <a:ext cx="7943850" cy="82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95" y="2830780"/>
            <a:ext cx="8153400" cy="230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785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메서드</a:t>
            </a:r>
            <a:r>
              <a:rPr lang="ko-KR" altLang="en-US" dirty="0"/>
              <a:t> 선언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6" y="1512277"/>
            <a:ext cx="8010525" cy="191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2" y="3393831"/>
            <a:ext cx="8020050" cy="263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13" y="3960753"/>
            <a:ext cx="8010525" cy="1767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7262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멤버변수와 지역변수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1601" y="2232560"/>
            <a:ext cx="7272808" cy="239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 fontAlgn="base">
              <a:buFont typeface="Arial" pitchFamily="34" charset="0"/>
              <a:buChar char="•"/>
            </a:pPr>
            <a:r>
              <a:rPr lang="ko-KR" altLang="en-US" sz="1662" u="sng" dirty="0"/>
              <a:t>멤버변수</a:t>
            </a:r>
            <a:r>
              <a:rPr lang="en-US" altLang="ko-KR" sz="1662" u="sng" dirty="0"/>
              <a:t>(Member Variable)</a:t>
            </a:r>
          </a:p>
          <a:p>
            <a:pPr marL="685817" lvl="1" indent="-263776" fontAlgn="base">
              <a:buFont typeface="Arial" pitchFamily="34" charset="0"/>
              <a:buChar char="•"/>
            </a:pPr>
            <a:r>
              <a:rPr lang="ko-KR" altLang="en-US" sz="1662" u="sng" dirty="0"/>
              <a:t>클래스 안에서 선언 된 변수</a:t>
            </a:r>
            <a:endParaRPr lang="en-US" altLang="ko-KR" sz="1662" u="sng" dirty="0"/>
          </a:p>
          <a:p>
            <a:pPr marL="685817" lvl="1" indent="-263776" fontAlgn="base">
              <a:buFont typeface="Arial" pitchFamily="34" charset="0"/>
              <a:buChar char="•"/>
            </a:pPr>
            <a:r>
              <a:rPr lang="ko-KR" altLang="en-US" sz="1662" dirty="0"/>
              <a:t>객체를 생성할 때 각 데이터 타입의 기본 값으로 </a:t>
            </a:r>
            <a:r>
              <a:rPr lang="ko-KR" altLang="en-US" sz="1662" u="sng" dirty="0"/>
              <a:t>자동 초기화</a:t>
            </a:r>
            <a:endParaRPr lang="ko-KR" altLang="en-US" sz="1662" dirty="0"/>
          </a:p>
          <a:p>
            <a:pPr marL="685817" lvl="1" indent="-263776" fontAlgn="base">
              <a:buFont typeface="Arial" pitchFamily="34" charset="0"/>
              <a:buChar char="•"/>
            </a:pPr>
            <a:r>
              <a:rPr lang="ko-KR" altLang="en-US" sz="1662" dirty="0"/>
              <a:t>기본 값 </a:t>
            </a:r>
            <a:r>
              <a:rPr lang="en-US" altLang="ko-KR" sz="1662" dirty="0"/>
              <a:t>: </a:t>
            </a:r>
            <a:r>
              <a:rPr lang="ko-KR" altLang="en-US" sz="1662" dirty="0"/>
              <a:t>정수형 </a:t>
            </a:r>
            <a:r>
              <a:rPr lang="en-US" altLang="ko-KR" sz="1662" dirty="0"/>
              <a:t>0, </a:t>
            </a:r>
            <a:r>
              <a:rPr lang="ko-KR" altLang="en-US" sz="1662" dirty="0" err="1"/>
              <a:t>부동소수점형</a:t>
            </a:r>
            <a:r>
              <a:rPr lang="ko-KR" altLang="en-US" sz="1662" dirty="0"/>
              <a:t> </a:t>
            </a:r>
            <a:r>
              <a:rPr lang="en-US" altLang="ko-KR" sz="1662" dirty="0"/>
              <a:t>0.0, </a:t>
            </a:r>
            <a:r>
              <a:rPr lang="ko-KR" altLang="en-US" sz="1662" dirty="0"/>
              <a:t>논리형 </a:t>
            </a:r>
            <a:r>
              <a:rPr lang="en-US" altLang="ko-KR" sz="1662" dirty="0"/>
              <a:t>false, </a:t>
            </a:r>
            <a:r>
              <a:rPr lang="ko-KR" altLang="en-US" sz="1662" dirty="0"/>
              <a:t>객체 </a:t>
            </a:r>
            <a:r>
              <a:rPr lang="en-US" altLang="ko-KR" sz="1662" dirty="0"/>
              <a:t>null</a:t>
            </a:r>
          </a:p>
          <a:p>
            <a:pPr marL="685817" lvl="1" indent="-263776" fontAlgn="base">
              <a:buFont typeface="Arial" pitchFamily="34" charset="0"/>
              <a:buChar char="•"/>
            </a:pPr>
            <a:endParaRPr lang="en-US" altLang="ko-KR" sz="1662" u="sng" dirty="0"/>
          </a:p>
          <a:p>
            <a:pPr marL="263776" indent="-263776" fontAlgn="base">
              <a:buFont typeface="Arial" pitchFamily="34" charset="0"/>
              <a:buChar char="•"/>
            </a:pPr>
            <a:r>
              <a:rPr lang="ko-KR" altLang="en-US" sz="1662" u="sng" dirty="0"/>
              <a:t>지역변수</a:t>
            </a:r>
            <a:r>
              <a:rPr lang="en-US" altLang="ko-KR" sz="1662" u="sng" dirty="0"/>
              <a:t>(Local Variable)</a:t>
            </a:r>
          </a:p>
          <a:p>
            <a:pPr marL="685817" lvl="1" indent="-263776" fontAlgn="base">
              <a:buFont typeface="Arial" pitchFamily="34" charset="0"/>
              <a:buChar char="•"/>
            </a:pPr>
            <a:r>
              <a:rPr lang="en-US" altLang="ko-KR" sz="1662" u="sng" dirty="0"/>
              <a:t>Automatic variable</a:t>
            </a:r>
          </a:p>
          <a:p>
            <a:pPr marL="685817" lvl="1" indent="-263776" fontAlgn="base">
              <a:buFont typeface="Arial" pitchFamily="34" charset="0"/>
              <a:buChar char="•"/>
            </a:pPr>
            <a:r>
              <a:rPr lang="ko-KR" altLang="en-US" sz="1662" u="sng" dirty="0" err="1"/>
              <a:t>메서드</a:t>
            </a:r>
            <a:r>
              <a:rPr lang="ko-KR" altLang="en-US" sz="1662" u="sng" dirty="0"/>
              <a:t> 안에서 선언</a:t>
            </a:r>
            <a:r>
              <a:rPr lang="ko-KR" altLang="en-US" sz="1662" dirty="0"/>
              <a:t>된 변수</a:t>
            </a:r>
            <a:endParaRPr lang="en-US" altLang="ko-KR" sz="1662" dirty="0"/>
          </a:p>
          <a:p>
            <a:pPr marL="685817" lvl="1" indent="-263776" fontAlgn="base">
              <a:buFont typeface="Arial" pitchFamily="34" charset="0"/>
              <a:buChar char="•"/>
            </a:pPr>
            <a:r>
              <a:rPr lang="ko-KR" altLang="en-US" sz="1662" u="sng" dirty="0"/>
              <a:t>사용하기 전에 반드시 초기화</a:t>
            </a:r>
            <a:r>
              <a:rPr lang="ko-KR" altLang="en-US" sz="1662" dirty="0"/>
              <a:t> 해야 함</a:t>
            </a:r>
          </a:p>
        </p:txBody>
      </p:sp>
    </p:spTree>
    <p:extLst>
      <p:ext uri="{BB962C8B-B14F-4D97-AF65-F5344CB8AC3E}">
        <p14:creationId xmlns:p14="http://schemas.microsoft.com/office/powerpoint/2010/main" val="22981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멤버변수와 지역변수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368465"/>
            <a:ext cx="7269435" cy="45528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114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변수의 초기화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/>
              <a:t>변수의 초기화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01403"/>
            <a:ext cx="7905750" cy="1749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53" y="3694876"/>
            <a:ext cx="7877175" cy="2180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사각형 설명선 3"/>
          <p:cNvSpPr/>
          <p:nvPr/>
        </p:nvSpPr>
        <p:spPr>
          <a:xfrm>
            <a:off x="5148065" y="2232560"/>
            <a:ext cx="2088232" cy="797627"/>
          </a:xfrm>
          <a:prstGeom prst="wedgeRoundRectCallout">
            <a:avLst>
              <a:gd name="adj1" fmla="val -80681"/>
              <a:gd name="adj2" fmla="val -71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77" dirty="0"/>
              <a:t>지역변수는 사용하기 전에 반드시 초기화 해야 함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355976" y="5090724"/>
            <a:ext cx="3024336" cy="627025"/>
          </a:xfrm>
          <a:prstGeom prst="wedgeRoundRectCallout">
            <a:avLst>
              <a:gd name="adj1" fmla="val -65739"/>
              <a:gd name="adj2" fmla="val -3090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77" dirty="0"/>
              <a:t>멤버변수는 사용하기 전에  </a:t>
            </a:r>
            <a:r>
              <a:rPr lang="ko-KR" altLang="en-US" sz="1477"/>
              <a:t>초기화 하기 않아도 기본값으로 초기화 됨</a:t>
            </a:r>
            <a:endParaRPr lang="ko-KR" altLang="en-US" sz="1477" dirty="0"/>
          </a:p>
        </p:txBody>
      </p:sp>
      <p:sp>
        <p:nvSpPr>
          <p:cNvPr id="5" name="TextBox 4"/>
          <p:cNvSpPr txBox="1"/>
          <p:nvPr/>
        </p:nvSpPr>
        <p:spPr>
          <a:xfrm>
            <a:off x="2579918" y="2267012"/>
            <a:ext cx="845103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92" dirty="0">
                <a:solidFill>
                  <a:srgbClr val="FF0000"/>
                </a:solidFill>
              </a:rPr>
              <a:t>지역변수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37684" y="4200788"/>
            <a:ext cx="1992853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92" dirty="0">
                <a:solidFill>
                  <a:srgbClr val="FF0000"/>
                </a:solidFill>
              </a:rPr>
              <a:t>멤버변수</a:t>
            </a:r>
            <a:r>
              <a:rPr lang="en-US" altLang="ko-KR" sz="1292" dirty="0">
                <a:solidFill>
                  <a:srgbClr val="FF0000"/>
                </a:solidFill>
              </a:rPr>
              <a:t>(</a:t>
            </a:r>
            <a:r>
              <a:rPr lang="ko-KR" altLang="en-US" sz="1292" dirty="0">
                <a:solidFill>
                  <a:srgbClr val="FF0000"/>
                </a:solidFill>
              </a:rPr>
              <a:t>인스턴스 변수</a:t>
            </a:r>
            <a:r>
              <a:rPr lang="en-US" altLang="ko-KR" sz="1292" dirty="0">
                <a:solidFill>
                  <a:srgbClr val="FF0000"/>
                </a:solidFill>
              </a:rPr>
              <a:t>)</a:t>
            </a:r>
            <a:endParaRPr lang="ko-KR" altLang="en-US" sz="1292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8885" y="4412557"/>
            <a:ext cx="1827744" cy="291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92">
                <a:solidFill>
                  <a:srgbClr val="FF0000"/>
                </a:solidFill>
              </a:rPr>
              <a:t>멤버변수</a:t>
            </a:r>
            <a:r>
              <a:rPr lang="en-US" altLang="ko-KR" sz="1292" dirty="0">
                <a:solidFill>
                  <a:srgbClr val="FF0000"/>
                </a:solidFill>
              </a:rPr>
              <a:t>(</a:t>
            </a:r>
            <a:r>
              <a:rPr lang="ko-KR" altLang="en-US" sz="1292" dirty="0">
                <a:solidFill>
                  <a:srgbClr val="FF0000"/>
                </a:solidFill>
              </a:rPr>
              <a:t>클래스 변수</a:t>
            </a:r>
            <a:r>
              <a:rPr lang="en-US" altLang="ko-KR" sz="1292" dirty="0">
                <a:solidFill>
                  <a:srgbClr val="FF0000"/>
                </a:solidFill>
              </a:rPr>
              <a:t>)</a:t>
            </a:r>
            <a:endParaRPr lang="ko-KR" altLang="en-US" sz="1292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5" idx="1"/>
          </p:cNvCxnSpPr>
          <p:nvPr/>
        </p:nvCxnSpPr>
        <p:spPr>
          <a:xfrm flipH="1" flipV="1">
            <a:off x="2141788" y="2409063"/>
            <a:ext cx="438130" cy="3534"/>
          </a:xfrm>
          <a:prstGeom prst="straightConnector1">
            <a:avLst/>
          </a:prstGeom>
          <a:ln>
            <a:solidFill>
              <a:srgbClr val="F30B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1863354" y="4342838"/>
            <a:ext cx="438132" cy="1"/>
          </a:xfrm>
          <a:prstGeom prst="straightConnector1">
            <a:avLst/>
          </a:prstGeom>
          <a:ln>
            <a:solidFill>
              <a:srgbClr val="F30B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496083" y="4578727"/>
            <a:ext cx="438132" cy="1"/>
          </a:xfrm>
          <a:prstGeom prst="straightConnector1">
            <a:avLst/>
          </a:prstGeom>
          <a:ln>
            <a:solidFill>
              <a:srgbClr val="F30B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3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변수의 초기화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/>
              <a:t>변수의 초기화</a:t>
            </a:r>
          </a:p>
        </p:txBody>
      </p:sp>
      <p:pic>
        <p:nvPicPr>
          <p:cNvPr id="1026" name="Picture 2" descr="https://t1.daumcdn.net/cfile/tistory/21226F42578D2F8137">
            <a:extLst>
              <a:ext uri="{FF2B5EF4-FFF2-40B4-BE49-F238E27FC236}">
                <a16:creationId xmlns:a16="http://schemas.microsoft.com/office/drawing/2014/main" xmlns="" id="{E7F67B31-637A-434B-A1C9-3A7687863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11" y="1844824"/>
            <a:ext cx="8480854" cy="12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C078C28-7046-4E47-9692-DA305059539D}"/>
              </a:ext>
            </a:extLst>
          </p:cNvPr>
          <p:cNvSpPr/>
          <p:nvPr/>
        </p:nvSpPr>
        <p:spPr>
          <a:xfrm>
            <a:off x="619605" y="3052168"/>
            <a:ext cx="792088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Source Code Pro"/>
              </a:rPr>
              <a:t>●지역 변수</a:t>
            </a:r>
            <a:r>
              <a:rPr lang="en-US" altLang="ko-KR" dirty="0">
                <a:latin typeface="Source Code Pro"/>
              </a:rPr>
              <a:t>(local variables) </a:t>
            </a:r>
          </a:p>
          <a:p>
            <a:r>
              <a:rPr lang="en-US" altLang="ko-KR" dirty="0">
                <a:latin typeface="Source Code Pro"/>
              </a:rPr>
              <a:t>   </a:t>
            </a:r>
            <a:r>
              <a:rPr lang="ko-KR" altLang="en-US" dirty="0">
                <a:latin typeface="Source Code Pro"/>
              </a:rPr>
              <a:t>중괄호 내에서 선언된 변수 </a:t>
            </a:r>
            <a:endParaRPr lang="en-US" altLang="ko-KR" dirty="0">
              <a:latin typeface="Source Code Pro"/>
            </a:endParaRPr>
          </a:p>
          <a:p>
            <a:r>
              <a:rPr lang="ko-KR" altLang="en-US" dirty="0">
                <a:latin typeface="Source Code Pro"/>
              </a:rPr>
              <a:t>●매개 변수</a:t>
            </a:r>
            <a:r>
              <a:rPr lang="en-US" altLang="ko-KR" dirty="0">
                <a:latin typeface="Source Code Pro"/>
              </a:rPr>
              <a:t>(parameters) </a:t>
            </a:r>
          </a:p>
          <a:p>
            <a:r>
              <a:rPr lang="en-US" altLang="ko-KR" dirty="0">
                <a:latin typeface="Source Code Pro"/>
              </a:rPr>
              <a:t>   </a:t>
            </a:r>
            <a:r>
              <a:rPr lang="ko-KR" altLang="en-US" dirty="0">
                <a:latin typeface="Source Code Pro"/>
              </a:rPr>
              <a:t>메소드나 생성자에 넘겨주는 변수 </a:t>
            </a:r>
            <a:endParaRPr lang="en-US" altLang="ko-KR" dirty="0">
              <a:latin typeface="Source Code Pro"/>
            </a:endParaRPr>
          </a:p>
          <a:p>
            <a:r>
              <a:rPr lang="ko-KR" altLang="en-US" dirty="0">
                <a:latin typeface="Source Code Pro"/>
              </a:rPr>
              <a:t>●인스턴스 변수</a:t>
            </a:r>
            <a:r>
              <a:rPr lang="en-US" altLang="ko-KR" dirty="0">
                <a:latin typeface="Source Code Pro"/>
              </a:rPr>
              <a:t>(instance variables) </a:t>
            </a:r>
          </a:p>
          <a:p>
            <a:r>
              <a:rPr lang="en-US" altLang="ko-KR" dirty="0">
                <a:latin typeface="Source Code Pro"/>
              </a:rPr>
              <a:t>   </a:t>
            </a:r>
            <a:r>
              <a:rPr lang="ko-KR" altLang="en-US" dirty="0">
                <a:latin typeface="Source Code Pro"/>
              </a:rPr>
              <a:t>메소드 밖에</a:t>
            </a:r>
            <a:r>
              <a:rPr lang="en-US" altLang="ko-KR" dirty="0">
                <a:latin typeface="Source Code Pro"/>
              </a:rPr>
              <a:t>, </a:t>
            </a:r>
            <a:r>
              <a:rPr lang="ko-KR" altLang="en-US" dirty="0">
                <a:latin typeface="Source Code Pro"/>
              </a:rPr>
              <a:t>클래스 안에 선언된 변수</a:t>
            </a:r>
            <a:r>
              <a:rPr lang="en-US" altLang="ko-KR" dirty="0">
                <a:latin typeface="Source Code Pro"/>
              </a:rPr>
              <a:t>. </a:t>
            </a:r>
            <a:r>
              <a:rPr lang="ko-KR" altLang="en-US" dirty="0">
                <a:latin typeface="Source Code Pro"/>
              </a:rPr>
              <a:t>앞에는 </a:t>
            </a:r>
            <a:r>
              <a:rPr lang="en-US" altLang="ko-KR" dirty="0">
                <a:latin typeface="Source Code Pro"/>
              </a:rPr>
              <a:t>static(</a:t>
            </a:r>
            <a:r>
              <a:rPr lang="ko-KR" altLang="en-US" dirty="0">
                <a:latin typeface="Source Code Pro"/>
              </a:rPr>
              <a:t>정적</a:t>
            </a:r>
            <a:r>
              <a:rPr lang="en-US" altLang="ko-KR" dirty="0">
                <a:latin typeface="Source Code Pro"/>
              </a:rPr>
              <a:t>)</a:t>
            </a:r>
            <a:r>
              <a:rPr lang="ko-KR" altLang="en-US" dirty="0">
                <a:latin typeface="Source Code Pro"/>
              </a:rPr>
              <a:t>이라는 예약어가 없어야 한다</a:t>
            </a:r>
            <a:r>
              <a:rPr lang="en-US" altLang="ko-KR" dirty="0">
                <a:latin typeface="Source Code Pro"/>
              </a:rPr>
              <a:t>. </a:t>
            </a:r>
          </a:p>
          <a:p>
            <a:r>
              <a:rPr lang="en-US" altLang="ko-KR" dirty="0">
                <a:latin typeface="Source Code Pro"/>
              </a:rPr>
              <a:t>●</a:t>
            </a:r>
            <a:r>
              <a:rPr lang="ko-KR" altLang="en-US" dirty="0">
                <a:latin typeface="Source Code Pro"/>
              </a:rPr>
              <a:t>클래스 변수</a:t>
            </a:r>
            <a:r>
              <a:rPr lang="en-US" altLang="ko-KR" dirty="0">
                <a:latin typeface="Source Code Pro"/>
              </a:rPr>
              <a:t>(class variables) </a:t>
            </a:r>
          </a:p>
          <a:p>
            <a:r>
              <a:rPr lang="en-US" altLang="ko-KR" dirty="0">
                <a:latin typeface="Source Code Pro"/>
              </a:rPr>
              <a:t>   </a:t>
            </a:r>
            <a:r>
              <a:rPr lang="ko-KR" altLang="en-US" dirty="0">
                <a:latin typeface="Source Code Pro"/>
              </a:rPr>
              <a:t>인스턴스 변수처럼 메소드 밖에</a:t>
            </a:r>
            <a:r>
              <a:rPr lang="en-US" altLang="ko-KR" dirty="0">
                <a:latin typeface="Source Code Pro"/>
              </a:rPr>
              <a:t>, </a:t>
            </a:r>
            <a:r>
              <a:rPr lang="ko-KR" altLang="en-US" dirty="0">
                <a:latin typeface="Source Code Pro"/>
              </a:rPr>
              <a:t>클래스 안에 선언된 변수 중에서 타입 </a:t>
            </a:r>
            <a:r>
              <a:rPr lang="ko-KR" altLang="en-US" dirty="0" err="1">
                <a:latin typeface="Source Code Pro"/>
              </a:rPr>
              <a:t>선언앞에</a:t>
            </a:r>
            <a:r>
              <a:rPr lang="ko-KR" altLang="en-US" dirty="0">
                <a:latin typeface="Source Code Pro"/>
              </a:rPr>
              <a:t> </a:t>
            </a:r>
            <a:r>
              <a:rPr lang="en-US" altLang="ko-KR" dirty="0">
                <a:latin typeface="Source Code Pro"/>
              </a:rPr>
              <a:t>static </a:t>
            </a:r>
            <a:r>
              <a:rPr lang="ko-KR" altLang="en-US" dirty="0">
                <a:latin typeface="Source Code Pro"/>
              </a:rPr>
              <a:t>이라는 예약어가 있는 변수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63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5" y="1340768"/>
            <a:ext cx="6143625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2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57158" y="1285860"/>
            <a:ext cx="8408890" cy="5286412"/>
          </a:xfrm>
        </p:spPr>
        <p:txBody>
          <a:bodyPr/>
          <a:lstStyle/>
          <a:p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ko-KR" altLang="en-US" dirty="0"/>
              <a:t>객체는 </a:t>
            </a:r>
            <a:r>
              <a:rPr lang="en-US" altLang="ko-KR" dirty="0"/>
              <a:t>new </a:t>
            </a:r>
            <a:r>
              <a:rPr lang="ko-KR" altLang="en-US" dirty="0"/>
              <a:t>키워드를 이용하여 생성</a:t>
            </a:r>
            <a:endParaRPr lang="en-US" altLang="ko-KR" dirty="0"/>
          </a:p>
          <a:p>
            <a:pPr lvl="2"/>
            <a:r>
              <a:rPr lang="en-US" altLang="ko-KR" dirty="0"/>
              <a:t>new</a:t>
            </a:r>
            <a:r>
              <a:rPr lang="ko-KR" altLang="en-US" dirty="0"/>
              <a:t>는 객체의 생성자 호출</a:t>
            </a:r>
            <a:endParaRPr lang="en-US" altLang="ko-KR" dirty="0"/>
          </a:p>
          <a:p>
            <a:r>
              <a:rPr lang="ko-KR" altLang="en-US" dirty="0"/>
              <a:t>객체 생성 과정</a:t>
            </a:r>
            <a:endParaRPr lang="en-US" altLang="ko-KR" dirty="0"/>
          </a:p>
          <a:p>
            <a:pPr marL="822960" lvl="1" indent="-457200">
              <a:buFont typeface="+mj-lt"/>
              <a:buAutoNum type="arabicPeriod"/>
            </a:pPr>
            <a:r>
              <a:rPr lang="ko-KR" altLang="en-US" dirty="0"/>
              <a:t>객체에 대한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  <a:endParaRPr lang="en-US" altLang="ko-KR" dirty="0"/>
          </a:p>
          <a:p>
            <a:pPr marL="822960" lvl="1" indent="-457200">
              <a:buFont typeface="+mj-lt"/>
              <a:buAutoNum type="arabicPeriod"/>
            </a:pPr>
            <a:r>
              <a:rPr lang="ko-KR" altLang="en-US" dirty="0"/>
              <a:t>객체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7624" y="3861048"/>
            <a:ext cx="676875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public static void main (String </a:t>
            </a:r>
            <a:r>
              <a:rPr lang="en-US" altLang="ko-KR" sz="1400" dirty="0" err="1">
                <a:latin typeface="+mj-lt"/>
              </a:rPr>
              <a:t>args</a:t>
            </a:r>
            <a:r>
              <a:rPr lang="en-US" altLang="ko-KR" sz="1400" dirty="0">
                <a:latin typeface="+mj-lt"/>
              </a:rPr>
              <a:t>[]) { </a:t>
            </a:r>
          </a:p>
          <a:p>
            <a:pPr lvl="1"/>
            <a:r>
              <a:rPr lang="en-US" altLang="ko-KR" sz="1400" b="1" dirty="0">
                <a:latin typeface="+mj-lt"/>
              </a:rPr>
              <a:t>Person </a:t>
            </a:r>
            <a:r>
              <a:rPr lang="en-US" altLang="ko-KR" sz="1400" b="1" dirty="0" err="1">
                <a:latin typeface="+mj-lt"/>
              </a:rPr>
              <a:t>aPerson</a:t>
            </a:r>
            <a:r>
              <a:rPr lang="en-US" altLang="ko-KR" sz="1400" b="1" dirty="0">
                <a:latin typeface="+mj-lt"/>
              </a:rPr>
              <a:t>; 		// </a:t>
            </a:r>
            <a:r>
              <a:rPr lang="ko-KR" altLang="en-US" sz="1400" b="1" dirty="0" err="1">
                <a:latin typeface="+mj-lt"/>
              </a:rPr>
              <a:t>레퍼런스</a:t>
            </a:r>
            <a:r>
              <a:rPr lang="ko-KR" altLang="en-US" sz="1400" b="1" dirty="0">
                <a:latin typeface="+mj-lt"/>
              </a:rPr>
              <a:t> 변수 </a:t>
            </a:r>
            <a:r>
              <a:rPr lang="en-US" altLang="ko-KR" sz="1400" b="1" dirty="0" err="1">
                <a:latin typeface="+mj-lt"/>
              </a:rPr>
              <a:t>aPerson</a:t>
            </a:r>
            <a:r>
              <a:rPr lang="en-US" altLang="ko-KR" sz="1400" b="1" dirty="0">
                <a:latin typeface="+mj-lt"/>
              </a:rPr>
              <a:t> </a:t>
            </a:r>
            <a:r>
              <a:rPr lang="ko-KR" altLang="en-US" sz="1400" b="1" dirty="0">
                <a:latin typeface="+mj-lt"/>
              </a:rPr>
              <a:t>선언</a:t>
            </a:r>
            <a:endParaRPr lang="en-US" altLang="ko-KR" sz="1400" b="1" dirty="0">
              <a:latin typeface="+mj-lt"/>
            </a:endParaRPr>
          </a:p>
          <a:p>
            <a:pPr lvl="1"/>
            <a:r>
              <a:rPr lang="en-US" altLang="ko-KR" sz="1400" b="1" dirty="0" err="1">
                <a:latin typeface="+mj-lt"/>
              </a:rPr>
              <a:t>aPerson</a:t>
            </a:r>
            <a:r>
              <a:rPr lang="en-US" altLang="ko-KR" sz="1400" b="1" dirty="0">
                <a:latin typeface="+mj-lt"/>
              </a:rPr>
              <a:t> = new Person(“</a:t>
            </a:r>
            <a:r>
              <a:rPr lang="ko-KR" altLang="en-US" sz="1400" b="1" dirty="0">
                <a:latin typeface="+mj-lt"/>
              </a:rPr>
              <a:t>김미남</a:t>
            </a:r>
            <a:r>
              <a:rPr lang="en-US" altLang="ko-KR" sz="1400" b="1" dirty="0">
                <a:latin typeface="+mj-lt"/>
              </a:rPr>
              <a:t>”); 	// Person </a:t>
            </a:r>
            <a:r>
              <a:rPr lang="ko-KR" altLang="en-US" sz="1400" b="1" dirty="0">
                <a:latin typeface="+mj-lt"/>
              </a:rPr>
              <a:t>객체 생성</a:t>
            </a:r>
            <a:endParaRPr lang="en-US" altLang="ko-KR" sz="1400" b="1" dirty="0">
              <a:latin typeface="+mj-lt"/>
            </a:endParaRPr>
          </a:p>
          <a:p>
            <a:pPr lvl="1"/>
            <a:endParaRPr lang="en-US" altLang="ko-KR" sz="1400" dirty="0">
              <a:latin typeface="+mj-lt"/>
            </a:endParaRPr>
          </a:p>
          <a:p>
            <a:pPr lvl="1"/>
            <a:r>
              <a:rPr lang="en-US" altLang="ko-KR" sz="1400" dirty="0" err="1"/>
              <a:t>aPerson.age</a:t>
            </a:r>
            <a:r>
              <a:rPr lang="en-US" altLang="ko-KR" sz="1400" dirty="0"/>
              <a:t> = 30;		// </a:t>
            </a:r>
            <a:r>
              <a:rPr lang="ko-KR" altLang="en-US" sz="1400" dirty="0"/>
              <a:t>객체 멤버 접근</a:t>
            </a:r>
            <a:endParaRPr lang="en-US" altLang="ko-KR" sz="1400" dirty="0">
              <a:latin typeface="+mj-lt"/>
            </a:endParaRPr>
          </a:p>
          <a:p>
            <a:pPr marL="0" lvl="1"/>
            <a:r>
              <a:rPr lang="en-US" altLang="ko-KR" sz="1400" dirty="0"/>
              <a:t>     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aPerson.age</a:t>
            </a:r>
            <a:r>
              <a:rPr lang="en-US" altLang="ko-KR" sz="1400" dirty="0"/>
              <a:t>; 		// 30</a:t>
            </a:r>
          </a:p>
          <a:p>
            <a:r>
              <a:rPr lang="en-US" altLang="ko-KR" sz="1400" dirty="0"/>
              <a:t>       String s = </a:t>
            </a:r>
            <a:r>
              <a:rPr lang="en-US" altLang="ko-KR" sz="1400" dirty="0" err="1"/>
              <a:t>aPerson.getName</a:t>
            </a:r>
            <a:r>
              <a:rPr lang="en-US" altLang="ko-KR" sz="1400" dirty="0"/>
              <a:t>(); 	// </a:t>
            </a:r>
            <a:r>
              <a:rPr lang="ko-KR" altLang="en-US" sz="1400" dirty="0"/>
              <a:t>객체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endParaRPr lang="en-US" altLang="ko-KR" sz="1400" dirty="0">
              <a:latin typeface="+mj-lt"/>
            </a:endParaRPr>
          </a:p>
          <a:p>
            <a:r>
              <a:rPr lang="en-US" altLang="ko-KR" sz="1400" dirty="0">
                <a:latin typeface="+mj-lt"/>
              </a:rPr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43500" y="3152775"/>
            <a:ext cx="3376546" cy="1038225"/>
          </a:xfrm>
          <a:custGeom>
            <a:avLst/>
            <a:gdLst>
              <a:gd name="connsiteX0" fmla="*/ 0 w 3376546"/>
              <a:gd name="connsiteY0" fmla="*/ 0 h 1038225"/>
              <a:gd name="connsiteX1" fmla="*/ 3257550 w 3376546"/>
              <a:gd name="connsiteY1" fmla="*/ 409575 h 1038225"/>
              <a:gd name="connsiteX2" fmla="*/ 2352675 w 3376546"/>
              <a:gd name="connsiteY2" fmla="*/ 1038225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6546" h="1038225">
                <a:moveTo>
                  <a:pt x="0" y="0"/>
                </a:moveTo>
                <a:cubicBezTo>
                  <a:pt x="1432719" y="118269"/>
                  <a:pt x="2865438" y="236538"/>
                  <a:pt x="3257550" y="409575"/>
                </a:cubicBezTo>
                <a:cubicBezTo>
                  <a:pt x="3649663" y="582613"/>
                  <a:pt x="3001169" y="810419"/>
                  <a:pt x="2352675" y="103822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917980" y="3495675"/>
            <a:ext cx="777470" cy="952500"/>
          </a:xfrm>
          <a:custGeom>
            <a:avLst/>
            <a:gdLst>
              <a:gd name="connsiteX0" fmla="*/ 339320 w 777470"/>
              <a:gd name="connsiteY0" fmla="*/ 0 h 952500"/>
              <a:gd name="connsiteX1" fmla="*/ 15470 w 777470"/>
              <a:gd name="connsiteY1" fmla="*/ 495300 h 952500"/>
              <a:gd name="connsiteX2" fmla="*/ 777470 w 777470"/>
              <a:gd name="connsiteY2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470" h="952500">
                <a:moveTo>
                  <a:pt x="339320" y="0"/>
                </a:moveTo>
                <a:cubicBezTo>
                  <a:pt x="140882" y="168275"/>
                  <a:pt x="-57555" y="336550"/>
                  <a:pt x="15470" y="495300"/>
                </a:cubicBezTo>
                <a:cubicBezTo>
                  <a:pt x="88495" y="654050"/>
                  <a:pt x="432982" y="803275"/>
                  <a:pt x="777470" y="9525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 및 사용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712421" cy="541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6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28826"/>
          </a:xfrm>
        </p:spPr>
        <p:txBody>
          <a:bodyPr>
            <a:normAutofit/>
          </a:bodyPr>
          <a:lstStyle/>
          <a:p>
            <a:r>
              <a:rPr lang="ko-KR" altLang="en-US" dirty="0"/>
              <a:t>객체의 멤버 접근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193517" y="2815958"/>
            <a:ext cx="442912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ClassExample</a:t>
            </a:r>
            <a:r>
              <a:rPr lang="en-US" altLang="ko-KR" sz="1400" b="1" dirty="0"/>
              <a:t> {</a:t>
            </a:r>
          </a:p>
          <a:p>
            <a:pPr lvl="1"/>
            <a:r>
              <a:rPr lang="en-US" altLang="ko-KR" sz="1400" b="1" dirty="0"/>
              <a:t>public static void main (String </a:t>
            </a:r>
            <a:r>
              <a:rPr lang="en-US" altLang="ko-KR" sz="1400" b="1" dirty="0" err="1"/>
              <a:t>args</a:t>
            </a:r>
            <a:r>
              <a:rPr lang="en-US" altLang="ko-KR" sz="1400" b="1" dirty="0"/>
              <a:t>[]) {</a:t>
            </a:r>
          </a:p>
          <a:p>
            <a:pPr lvl="2"/>
            <a:r>
              <a:rPr lang="en-US" altLang="ko-KR" sz="1400" dirty="0"/>
              <a:t>Person </a:t>
            </a:r>
            <a:r>
              <a:rPr lang="en-US" altLang="ko-KR" sz="1400" dirty="0" err="1"/>
              <a:t>aPerson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Person("</a:t>
            </a:r>
            <a:r>
              <a:rPr lang="ko-KR" altLang="en-US" sz="1400" b="1" dirty="0"/>
              <a:t>홍길동</a:t>
            </a:r>
            <a:r>
              <a:rPr lang="en-US" altLang="ko-KR" sz="1400" b="1" dirty="0"/>
              <a:t>");</a:t>
            </a:r>
          </a:p>
          <a:p>
            <a:pPr lvl="2"/>
            <a:endParaRPr lang="ko-KR" altLang="en-US" sz="1400" dirty="0"/>
          </a:p>
          <a:p>
            <a:pPr lvl="2"/>
            <a:r>
              <a:rPr lang="en-US" altLang="ko-KR" sz="1400" dirty="0" err="1"/>
              <a:t>aPerson.age</a:t>
            </a:r>
            <a:r>
              <a:rPr lang="en-US" altLang="ko-KR" sz="1400" dirty="0"/>
              <a:t> = 30;</a:t>
            </a:r>
          </a:p>
          <a:p>
            <a:pPr lvl="2"/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aPerson.age</a:t>
            </a:r>
            <a:r>
              <a:rPr lang="en-US" altLang="ko-KR" sz="1400" b="1" dirty="0"/>
              <a:t>;</a:t>
            </a:r>
          </a:p>
          <a:p>
            <a:pPr lvl="2"/>
            <a:r>
              <a:rPr lang="en-US" altLang="ko-KR" sz="1400" dirty="0"/>
              <a:t>String s = </a:t>
            </a:r>
            <a:r>
              <a:rPr lang="en-US" altLang="ko-KR" sz="1400" dirty="0" err="1"/>
              <a:t>aPerson.getName</a:t>
            </a:r>
            <a:r>
              <a:rPr lang="en-US" altLang="ko-KR" sz="1400" dirty="0"/>
              <a:t>();</a:t>
            </a:r>
          </a:p>
          <a:p>
            <a:pPr lvl="1"/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948264" y="4418655"/>
            <a:ext cx="1714512" cy="428628"/>
          </a:xfrm>
          <a:prstGeom prst="wedgeRoundRectCallout">
            <a:avLst>
              <a:gd name="adj1" fmla="val -123335"/>
              <a:gd name="adj2" fmla="val -7207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객체의 </a:t>
            </a:r>
            <a:r>
              <a:rPr lang="ko-KR" altLang="en-US" sz="1000" dirty="0" err="1">
                <a:solidFill>
                  <a:schemeClr val="tx1"/>
                </a:solidFill>
              </a:rPr>
              <a:t>메소드</a:t>
            </a:r>
            <a:r>
              <a:rPr lang="ko-KR" altLang="en-US" sz="1000" dirty="0">
                <a:solidFill>
                  <a:schemeClr val="tx1"/>
                </a:solidFill>
              </a:rPr>
              <a:t> 호출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9512" y="3105341"/>
            <a:ext cx="1785950" cy="357190"/>
          </a:xfrm>
          <a:prstGeom prst="wedgeRoundRectCallout">
            <a:avLst>
              <a:gd name="adj1" fmla="val 116678"/>
              <a:gd name="adj2" fmla="val 15613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객체의 필드에 값 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679389" y="3248006"/>
            <a:ext cx="2071702" cy="357190"/>
          </a:xfrm>
          <a:prstGeom prst="wedgeRoundRectCallout">
            <a:avLst>
              <a:gd name="adj1" fmla="val -135223"/>
              <a:gd name="adj2" fmla="val 17528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객체의 필드에서 값 읽기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1880" y="1928802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객체레퍼런스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멤버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22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시험 점수가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80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점이 이상이면 합격 판별을 하는 프로그램을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작성하시오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.-ver2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808892" y="2708920"/>
            <a:ext cx="7795556" cy="3384376"/>
          </a:xfrm>
        </p:spPr>
        <p:txBody>
          <a:bodyPr>
            <a:normAutofit/>
          </a:bodyPr>
          <a:lstStyle/>
          <a:p>
            <a:pPr marL="0" indent="0" defTabSz="180000">
              <a:buNone/>
            </a:pPr>
            <a:r>
              <a:rPr lang="en-US" altLang="ko-KR" sz="1800" dirty="0"/>
              <a:t>     Scanner in = new Scanner(System.in);</a:t>
            </a:r>
          </a:p>
          <a:p>
            <a:pPr marL="0" indent="0" defTabSz="180000">
              <a:buNone/>
            </a:pPr>
            <a:endParaRPr lang="en-US" altLang="ko-KR" sz="1800" dirty="0"/>
          </a:p>
          <a:p>
            <a:pPr marL="0" indent="0" defTabSz="18000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System.out.print</a:t>
            </a:r>
            <a:r>
              <a:rPr lang="en-US" altLang="ko-KR" sz="1800" dirty="0"/>
              <a:t>("</a:t>
            </a:r>
            <a:r>
              <a:rPr lang="ko-KR" altLang="en-US" sz="1800" dirty="0"/>
              <a:t>점수를 </a:t>
            </a:r>
            <a:r>
              <a:rPr lang="ko-KR" altLang="en-US" sz="1800" dirty="0" err="1"/>
              <a:t>입력하시오</a:t>
            </a:r>
            <a:r>
              <a:rPr lang="en-US" altLang="ko-KR" sz="1800" dirty="0"/>
              <a:t>: ");</a:t>
            </a:r>
            <a:endParaRPr lang="ko-KR" altLang="en-US" sz="1800" dirty="0"/>
          </a:p>
          <a:p>
            <a:pPr marL="0" indent="0" defTabSz="180000">
              <a:buNone/>
            </a:pPr>
            <a:r>
              <a:rPr lang="en-US" altLang="ko-KR" sz="1800" dirty="0"/>
              <a:t>		int score = </a:t>
            </a:r>
            <a:r>
              <a:rPr lang="en-US" altLang="ko-KR" sz="1800" dirty="0" err="1"/>
              <a:t>in.nextInt</a:t>
            </a:r>
            <a:r>
              <a:rPr lang="en-US" altLang="ko-KR" sz="1800" dirty="0"/>
              <a:t>();</a:t>
            </a:r>
          </a:p>
          <a:p>
            <a:pPr marL="0" indent="0" defTabSz="180000">
              <a:buNone/>
            </a:pPr>
            <a:r>
              <a:rPr lang="en-US" altLang="ko-KR" sz="1800" dirty="0"/>
              <a:t>		if (score &gt;= 80){</a:t>
            </a:r>
          </a:p>
          <a:p>
            <a:pPr marL="0" indent="0" defTabSz="180000">
              <a:buNone/>
            </a:pPr>
            <a:r>
              <a:rPr lang="en-US" altLang="ko-KR" sz="1800" dirty="0"/>
              <a:t>			</a:t>
            </a:r>
            <a:r>
              <a:rPr lang="en-US" altLang="ko-KR" sz="1800" dirty="0" err="1"/>
              <a:t>System.out.println</a:t>
            </a:r>
            <a:r>
              <a:rPr lang="en-US" altLang="ko-KR" sz="1800" dirty="0"/>
              <a:t>("</a:t>
            </a:r>
            <a:r>
              <a:rPr lang="ko-KR" altLang="en-US" sz="1800" dirty="0"/>
              <a:t>축하합니다</a:t>
            </a:r>
            <a:r>
              <a:rPr lang="en-US" altLang="ko-KR" sz="1800" dirty="0"/>
              <a:t>! </a:t>
            </a:r>
            <a:r>
              <a:rPr lang="ko-KR" altLang="en-US" sz="1800" dirty="0"/>
              <a:t>합격입니다</a:t>
            </a:r>
            <a:r>
              <a:rPr lang="en-US" altLang="ko-KR" sz="1800" dirty="0"/>
              <a:t>.");</a:t>
            </a:r>
          </a:p>
          <a:p>
            <a:pPr marL="0" indent="0" defTabSz="180000">
              <a:buNone/>
            </a:pPr>
            <a:r>
              <a:rPr lang="en-US" altLang="ko-KR" sz="1800" dirty="0"/>
              <a:t>     }else{</a:t>
            </a:r>
          </a:p>
          <a:p>
            <a:pPr marL="0" indent="0" defTabSz="180000">
              <a:buNone/>
            </a:pPr>
            <a:r>
              <a:rPr lang="en-US" altLang="ko-KR" sz="1800" dirty="0"/>
              <a:t>           </a:t>
            </a:r>
            <a:r>
              <a:rPr lang="en-US" altLang="ko-KR" sz="1800" dirty="0" err="1"/>
              <a:t>System.out.printlnn</a:t>
            </a:r>
            <a:r>
              <a:rPr lang="en-US" altLang="ko-KR" sz="1800" dirty="0"/>
              <a:t>(“</a:t>
            </a:r>
            <a:r>
              <a:rPr lang="ko-KR" altLang="en-US" sz="1800" dirty="0"/>
              <a:t>불합격</a:t>
            </a:r>
            <a:r>
              <a:rPr lang="en-US" altLang="ko-KR" sz="1800" dirty="0"/>
              <a:t>”);</a:t>
            </a:r>
          </a:p>
          <a:p>
            <a:pPr marL="0" indent="0" defTabSz="180000">
              <a:buNone/>
            </a:pPr>
            <a:r>
              <a:rPr lang="en-US" altLang="ko-KR" sz="1800" dirty="0"/>
              <a:t>     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42A80DB-0229-4721-AF56-B0711C8966DE}"/>
              </a:ext>
            </a:extLst>
          </p:cNvPr>
          <p:cNvSpPr/>
          <p:nvPr/>
        </p:nvSpPr>
        <p:spPr>
          <a:xfrm>
            <a:off x="1115616" y="1844824"/>
            <a:ext cx="5340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 //Scanner</a:t>
            </a:r>
            <a:r>
              <a:rPr lang="ko-KR" altLang="en-US" dirty="0"/>
              <a:t> 클래스 </a:t>
            </a:r>
            <a:r>
              <a:rPr lang="en-US" altLang="ko-KR" dirty="0"/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4116178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531352" cy="70007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/>
              <a:t>상품 하나를 표현하는 클래스 </a:t>
            </a:r>
            <a:r>
              <a:rPr lang="en-US" altLang="ko-KR" dirty="0"/>
              <a:t>Goods </a:t>
            </a:r>
            <a:r>
              <a:rPr lang="ko-KR" altLang="en-US" dirty="0"/>
              <a:t>만들기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531099" y="1340768"/>
            <a:ext cx="784887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상품 하나를 표현하는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상품은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name,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price,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numberOfStock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sold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등 네 개의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필드를 갖는다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Goods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 내에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작성하여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객체를 하나 생성하고 이 객체에 대한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레퍼런스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변수 명을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camera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로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그리고 나서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camera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상품 이름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(name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Nikon”,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값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(price)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400000,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재고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갯수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numberOfStock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30,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팔린 개수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(sold)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50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으로 설정하라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그리고 설정된 이들 값을 화면에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8" y="2780928"/>
            <a:ext cx="4760981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Goods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String name;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price;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numberOfStock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sold;</a:t>
            </a:r>
          </a:p>
          <a:p>
            <a:pPr defTabSz="180000"/>
            <a:r>
              <a:rPr lang="en-US" altLang="ko-KR" sz="1200" dirty="0"/>
              <a:t>	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Goods camera = new Goods();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camera.name = “Nikon”;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camera.price</a:t>
            </a:r>
            <a:r>
              <a:rPr lang="en-US" altLang="ko-KR" sz="1200" dirty="0"/>
              <a:t> = 400000;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camera.numberOfStock</a:t>
            </a:r>
            <a:r>
              <a:rPr lang="en-US" altLang="ko-KR" sz="1200" dirty="0"/>
              <a:t> = 30;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camera.sold</a:t>
            </a:r>
            <a:r>
              <a:rPr lang="en-US" altLang="ko-KR" sz="1200" dirty="0"/>
              <a:t> = 50;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상품 이름</a:t>
            </a:r>
            <a:r>
              <a:rPr lang="en-US" altLang="ko-KR" sz="1200" dirty="0"/>
              <a:t>:" + camera.name);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상품 가격</a:t>
            </a:r>
            <a:r>
              <a:rPr lang="en-US" altLang="ko-KR" sz="1200" dirty="0"/>
              <a:t>:" + </a:t>
            </a:r>
            <a:r>
              <a:rPr lang="en-US" altLang="ko-KR" sz="1200" dirty="0" err="1"/>
              <a:t>camera.price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재고 수량</a:t>
            </a:r>
            <a:r>
              <a:rPr lang="en-US" altLang="ko-KR" sz="1200" dirty="0"/>
              <a:t>:" + </a:t>
            </a:r>
            <a:r>
              <a:rPr lang="en-US" altLang="ko-KR" sz="1200" dirty="0" err="1"/>
              <a:t>camera.numberOfStock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팔린 수량</a:t>
            </a:r>
            <a:r>
              <a:rPr lang="en-US" altLang="ko-KR" sz="1200" dirty="0"/>
              <a:t>:" + </a:t>
            </a:r>
            <a:r>
              <a:rPr lang="en-US" altLang="ko-KR" sz="1200" dirty="0" err="1"/>
              <a:t>camera.sold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652120" y="5735583"/>
            <a:ext cx="1398140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상품 이름</a:t>
            </a:r>
            <a:r>
              <a:rPr lang="en-US" altLang="ko-KR" dirty="0">
                <a:solidFill>
                  <a:schemeClr val="tx1"/>
                </a:solidFill>
              </a:rPr>
              <a:t>:Nikon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상품 가격</a:t>
            </a:r>
            <a:r>
              <a:rPr lang="en-US" altLang="ko-KR" dirty="0">
                <a:solidFill>
                  <a:schemeClr val="tx1"/>
                </a:solidFill>
              </a:rPr>
              <a:t>:400000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재고 수량</a:t>
            </a:r>
            <a:r>
              <a:rPr lang="en-US" altLang="ko-KR" dirty="0">
                <a:solidFill>
                  <a:schemeClr val="tx1"/>
                </a:solidFill>
              </a:rPr>
              <a:t>:30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팔린 수량</a:t>
            </a:r>
            <a:r>
              <a:rPr lang="en-US" altLang="ko-KR" dirty="0">
                <a:solidFill>
                  <a:schemeClr val="tx1"/>
                </a:solidFill>
              </a:rPr>
              <a:t>:50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578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 : </a:t>
            </a:r>
            <a:r>
              <a:rPr lang="ko-KR" altLang="en-US" dirty="0"/>
              <a:t>지수 클래스 </a:t>
            </a:r>
            <a:r>
              <a:rPr lang="en-US" altLang="ko-KR" dirty="0" err="1"/>
              <a:t>MyExp</a:t>
            </a:r>
            <a:r>
              <a:rPr lang="en-US" altLang="ko-KR" dirty="0"/>
              <a:t>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11560" y="1268760"/>
            <a:ext cx="792088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지수값을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표현하는 클래스로서 두 개의 정수형 멤버 필드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를 가진다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2</a:t>
            </a:r>
            <a:r>
              <a:rPr lang="en-US" altLang="ko-KR" sz="1400" baseline="300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경우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이며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 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양의 정수만을 가지는 것으로 가정한다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또한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정수값을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getValue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라는 멤버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제공한다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getValue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값으로부터 지수를 계산하여 정수 값으로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예를 들어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MyExp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base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이고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exp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이라면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getValue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8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83568" y="2564904"/>
            <a:ext cx="5040560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base;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getValue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res=1;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i=0; i&lt;</a:t>
            </a:r>
            <a:r>
              <a:rPr lang="en-US" altLang="ko-KR" sz="1200" dirty="0" err="1"/>
              <a:t>exp</a:t>
            </a:r>
            <a:r>
              <a:rPr lang="en-US" altLang="ko-KR" sz="1200" dirty="0"/>
              <a:t>; i++)</a:t>
            </a:r>
          </a:p>
          <a:p>
            <a:pPr defTabSz="180000"/>
            <a:r>
              <a:rPr lang="en-US" altLang="ko-KR" sz="1200" dirty="0"/>
              <a:t>			res = res * base;</a:t>
            </a:r>
          </a:p>
          <a:p>
            <a:pPr defTabSz="180000"/>
            <a:r>
              <a:rPr lang="en-US" altLang="ko-KR" sz="1200" dirty="0"/>
              <a:t>		return res;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 number1 = new 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number1.base = 2;</a:t>
            </a:r>
          </a:p>
          <a:p>
            <a:pPr defTabSz="180000"/>
            <a:r>
              <a:rPr lang="en-US" altLang="ko-KR" sz="1200" dirty="0"/>
              <a:t>		number1.exp = 3;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 number2 = new </a:t>
            </a:r>
            <a:r>
              <a:rPr lang="en-US" altLang="ko-KR" sz="1200" b="1" dirty="0" err="1"/>
              <a:t>MyExp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/>
              <a:t>		number2.base = 3;</a:t>
            </a:r>
          </a:p>
          <a:p>
            <a:pPr defTabSz="180000"/>
            <a:r>
              <a:rPr lang="en-US" altLang="ko-KR" sz="1200" dirty="0"/>
              <a:t>		number2.exp = 4;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 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("2</a:t>
            </a:r>
            <a:r>
              <a:rPr lang="ko-KR" altLang="en-US" sz="1200" dirty="0"/>
              <a:t>의 </a:t>
            </a:r>
            <a:r>
              <a:rPr lang="en-US" altLang="ko-KR" sz="1200" dirty="0"/>
              <a:t>3</a:t>
            </a:r>
            <a:r>
              <a:rPr lang="ko-KR" altLang="en-US" sz="1200" dirty="0"/>
              <a:t>승 </a:t>
            </a:r>
            <a:r>
              <a:rPr lang="en-US" altLang="ko-KR" sz="1200" dirty="0"/>
              <a:t>= " + number1.getValue());</a:t>
            </a:r>
          </a:p>
          <a:p>
            <a:pPr defTabSz="180000"/>
            <a:r>
              <a:rPr lang="en-US" altLang="ko-KR" sz="1200" dirty="0"/>
              <a:t> 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("3</a:t>
            </a:r>
            <a:r>
              <a:rPr lang="ko-KR" altLang="en-US" sz="1200" dirty="0"/>
              <a:t>의 </a:t>
            </a:r>
            <a:r>
              <a:rPr lang="en-US" altLang="ko-KR" sz="1200" dirty="0"/>
              <a:t>4</a:t>
            </a:r>
            <a:r>
              <a:rPr lang="ko-KR" altLang="en-US" sz="1200" dirty="0"/>
              <a:t>승 </a:t>
            </a:r>
            <a:r>
              <a:rPr lang="en-US" altLang="ko-KR" sz="1200" dirty="0"/>
              <a:t>= " + number2.getValue());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898182" y="6063189"/>
            <a:ext cx="1103187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2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승 </a:t>
            </a:r>
            <a:r>
              <a:rPr lang="en-US" altLang="ko-KR" dirty="0">
                <a:solidFill>
                  <a:schemeClr val="tx1"/>
                </a:solidFill>
              </a:rPr>
              <a:t>= 8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의 </a:t>
            </a:r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승 </a:t>
            </a:r>
            <a:r>
              <a:rPr lang="en-US" altLang="ko-KR" dirty="0">
                <a:solidFill>
                  <a:schemeClr val="tx1"/>
                </a:solidFill>
              </a:rPr>
              <a:t>= 81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메소드</a:t>
            </a:r>
            <a:r>
              <a:rPr lang="ko-KR" altLang="en-US" dirty="0"/>
              <a:t> 형식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245632" cy="264719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err="1"/>
              <a:t>메소드는</a:t>
            </a:r>
            <a:r>
              <a:rPr lang="ko-KR" altLang="en-US" dirty="0"/>
              <a:t> 함수이며 함수 만드는 방법과 동일하게 작성</a:t>
            </a:r>
            <a:endParaRPr lang="en-US" altLang="ko-KR" dirty="0"/>
          </a:p>
          <a:p>
            <a:pPr lvl="1"/>
            <a:r>
              <a:rPr lang="ko-KR" altLang="en-US" dirty="0"/>
              <a:t>모든 </a:t>
            </a:r>
            <a:r>
              <a:rPr lang="ko-KR" altLang="en-US" dirty="0" err="1"/>
              <a:t>메소드는</a:t>
            </a:r>
            <a:r>
              <a:rPr lang="ko-KR" altLang="en-US" dirty="0"/>
              <a:t> 반드시 클래스 안에 있어야 함</a:t>
            </a:r>
            <a:r>
              <a:rPr lang="en-US" altLang="ko-KR" dirty="0"/>
              <a:t>(</a:t>
            </a:r>
            <a:r>
              <a:rPr lang="ko-KR" altLang="en-US" dirty="0"/>
              <a:t>캡슐화 원칙</a:t>
            </a:r>
            <a:r>
              <a:rPr lang="en-US" altLang="ko-KR" dirty="0"/>
              <a:t>)</a:t>
            </a:r>
          </a:p>
          <a:p>
            <a:r>
              <a:rPr lang="ko-KR" altLang="en-US" dirty="0" err="1"/>
              <a:t>메소드</a:t>
            </a:r>
            <a:r>
              <a:rPr lang="ko-KR" altLang="en-US" dirty="0"/>
              <a:t> 구성 형식</a:t>
            </a:r>
            <a:endParaRPr lang="en-US" altLang="ko-KR" dirty="0"/>
          </a:p>
          <a:p>
            <a:pPr lvl="1"/>
            <a:r>
              <a:rPr lang="ko-KR" altLang="en-US" dirty="0"/>
              <a:t>접근 지정자</a:t>
            </a:r>
            <a:endParaRPr lang="en-US" altLang="ko-KR" dirty="0"/>
          </a:p>
          <a:p>
            <a:pPr lvl="2"/>
            <a:r>
              <a:rPr lang="en-US" altLang="ko-KR" dirty="0"/>
              <a:t>public. private, protected, default(</a:t>
            </a:r>
            <a:r>
              <a:rPr lang="ko-KR" altLang="en-US" dirty="0"/>
              <a:t>접근 지정자 생략된 경우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리턴 타입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반환하는 결과값의 데이터 타입</a:t>
            </a:r>
            <a:endParaRPr lang="en-US" altLang="ko-KR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919" y="3933056"/>
            <a:ext cx="4913337" cy="2528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오버로딩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/>
              <a:t>오버로딩</a:t>
            </a:r>
            <a:r>
              <a:rPr lang="en-US" altLang="ko-KR" dirty="0"/>
              <a:t>(Overloading)</a:t>
            </a:r>
          </a:p>
          <a:p>
            <a:pPr lvl="1"/>
            <a:r>
              <a:rPr lang="ko-KR" altLang="en-US" dirty="0"/>
              <a:t>한</a:t>
            </a:r>
            <a:r>
              <a:rPr lang="en-US" altLang="ko-KR" dirty="0"/>
              <a:t> </a:t>
            </a:r>
            <a:r>
              <a:rPr lang="ko-KR" altLang="en-US" dirty="0"/>
              <a:t>클래스 내에서 두 개 이상의 이름이 같은 </a:t>
            </a:r>
            <a:r>
              <a:rPr lang="ko-KR" altLang="en-US" dirty="0" err="1"/>
              <a:t>메소드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이름이 동일하여야 함</a:t>
            </a:r>
            <a:endParaRPr lang="en-US" altLang="ko-KR" dirty="0"/>
          </a:p>
          <a:p>
            <a:pPr lvl="2"/>
            <a:r>
              <a:rPr lang="ko-KR" altLang="en-US" dirty="0"/>
              <a:t>인자가 개수 서로 다르거나</a:t>
            </a:r>
            <a:r>
              <a:rPr lang="en-US" altLang="ko-KR" dirty="0"/>
              <a:t>, </a:t>
            </a:r>
            <a:r>
              <a:rPr lang="ko-KR" altLang="en-US" dirty="0"/>
              <a:t>인자 타입이 서로 달라야 함</a:t>
            </a:r>
            <a:endParaRPr lang="en-US" altLang="ko-KR" dirty="0"/>
          </a:p>
          <a:p>
            <a:pPr lvl="2"/>
            <a:r>
              <a:rPr lang="ko-KR" altLang="en-US" dirty="0"/>
              <a:t>이름이 같고 인자의 개수나 타입이 모두 같은데</a:t>
            </a:r>
            <a:r>
              <a:rPr lang="en-US" altLang="ko-KR" dirty="0"/>
              <a:t>,</a:t>
            </a:r>
            <a:r>
              <a:rPr lang="ko-KR" altLang="en-US" dirty="0"/>
              <a:t> 리턴 타입이 다르면 오버로딩이 성립되지 않으며</a:t>
            </a:r>
            <a:r>
              <a:rPr lang="en-US" altLang="ko-KR" dirty="0"/>
              <a:t>,</a:t>
            </a:r>
            <a:r>
              <a:rPr lang="ko-KR" altLang="en-US" dirty="0"/>
              <a:t> 컴파일 오류 발생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755576" y="3643314"/>
            <a:ext cx="407196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오버로딩이 성공한 사례</a:t>
            </a:r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k)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 + k;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double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(double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double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20072" y="3643314"/>
            <a:ext cx="342902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>
                <a:solidFill>
                  <a:srgbClr val="FF0000"/>
                </a:solidFill>
              </a:rPr>
              <a:t>메소드</a:t>
            </a:r>
            <a:r>
              <a:rPr lang="ko-KR" altLang="en-US" sz="1400" b="1" dirty="0">
                <a:solidFill>
                  <a:srgbClr val="FF0000"/>
                </a:solidFill>
              </a:rPr>
              <a:t> 오버로딩이 실패한 사례</a:t>
            </a:r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MethodOverloadingFail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>
                <a:solidFill>
                  <a:srgbClr val="FF0000"/>
                </a:solidFill>
              </a:rPr>
              <a:t>double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(double)(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804988"/>
            <a:ext cx="858202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생성자의 특징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이름은 클래스 이름과 동일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통해 객체를 생성할 때만 호출됨</a:t>
            </a:r>
            <a:endParaRPr lang="en-US" altLang="ko-KR" dirty="0"/>
          </a:p>
          <a:p>
            <a:pPr lvl="1"/>
            <a:r>
              <a:rPr lang="ko-KR" altLang="en-US" dirty="0" err="1"/>
              <a:t>생성자도</a:t>
            </a:r>
            <a:r>
              <a:rPr lang="ko-KR" altLang="en-US" dirty="0"/>
              <a:t> 오버로딩 가능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리턴 타입을 지정할 수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하나 이상 선언되어야 함</a:t>
            </a:r>
            <a:endParaRPr lang="en-US" altLang="ko-KR" dirty="0"/>
          </a:p>
          <a:p>
            <a:pPr lvl="2"/>
            <a:r>
              <a:rPr lang="ko-KR" altLang="en-US" dirty="0"/>
              <a:t>개발자가 </a:t>
            </a:r>
            <a:r>
              <a:rPr lang="ko-KR" altLang="en-US" dirty="0" err="1"/>
              <a:t>생성자를</a:t>
            </a:r>
            <a:r>
              <a:rPr lang="ko-KR" altLang="en-US" dirty="0"/>
              <a:t> 정의하지 않으면 자동으로 기본 생성자가 정의됨</a:t>
            </a:r>
            <a:endParaRPr lang="en-US" altLang="ko-KR" dirty="0"/>
          </a:p>
          <a:p>
            <a:pPr lvl="3"/>
            <a:r>
              <a:rPr lang="ko-KR" altLang="en-US" dirty="0"/>
              <a:t>컴파일러에 의해 자동 생성</a:t>
            </a:r>
            <a:endParaRPr lang="en-US" altLang="ko-KR" dirty="0"/>
          </a:p>
          <a:p>
            <a:pPr lvl="3"/>
            <a:r>
              <a:rPr lang="ko-KR" altLang="en-US" dirty="0"/>
              <a:t>기본 </a:t>
            </a:r>
            <a:r>
              <a:rPr lang="ko-KR" altLang="en-US" dirty="0" err="1"/>
              <a:t>생성자를</a:t>
            </a:r>
            <a:r>
              <a:rPr lang="ko-KR" altLang="en-US" dirty="0"/>
              <a:t> 디폴트 </a:t>
            </a:r>
            <a:r>
              <a:rPr lang="ko-KR" altLang="en-US" dirty="0" err="1"/>
              <a:t>생성자</a:t>
            </a:r>
            <a:r>
              <a:rPr lang="en-US" altLang="ko-KR" dirty="0"/>
              <a:t>(default constructor)</a:t>
            </a:r>
            <a:r>
              <a:rPr lang="ko-KR" altLang="en-US" dirty="0"/>
              <a:t>라고도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06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정의와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628800"/>
            <a:ext cx="705802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0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/>
              <a:t>this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기초 개념</a:t>
            </a:r>
            <a:endParaRPr lang="en-US" altLang="ko-KR" dirty="0"/>
          </a:p>
          <a:p>
            <a:pPr lvl="1"/>
            <a:r>
              <a:rPr lang="ko-KR" altLang="en-US" dirty="0"/>
              <a:t>현재 객체 자기 자신을 가리킴</a:t>
            </a:r>
            <a:endParaRPr lang="en-US" altLang="ko-KR" dirty="0"/>
          </a:p>
          <a:p>
            <a:pPr lvl="2"/>
            <a:r>
              <a:rPr lang="ko-KR" altLang="en-US" dirty="0"/>
              <a:t>자기 자신에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같은 클래스 내에서 클래스 멤버</a:t>
            </a:r>
            <a:r>
              <a:rPr lang="en-US" altLang="ko-KR" dirty="0"/>
              <a:t>, </a:t>
            </a:r>
            <a:r>
              <a:rPr lang="ko-KR" altLang="en-US" dirty="0"/>
              <a:t>변수를 접근할 때 객체 이름이 없으면 묵시적으로 </a:t>
            </a:r>
            <a:r>
              <a:rPr lang="en-US" altLang="ko-KR" dirty="0"/>
              <a:t>this</a:t>
            </a:r>
            <a:r>
              <a:rPr lang="ko-KR" altLang="en-US" dirty="0"/>
              <a:t>로 가정</a:t>
            </a:r>
            <a:endParaRPr lang="en-US" altLang="ko-KR" dirty="0"/>
          </a:p>
          <a:p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1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1"/>
            <a:r>
              <a:rPr lang="ko-KR" altLang="en-US" dirty="0"/>
              <a:t>객체 자신을 </a:t>
            </a:r>
            <a:r>
              <a:rPr lang="ko-KR" altLang="en-US" dirty="0" err="1"/>
              <a:t>메소드에</a:t>
            </a:r>
            <a:r>
              <a:rPr lang="ko-KR" altLang="en-US" dirty="0"/>
              <a:t> 전달 또는 반환할 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71670" y="4572008"/>
            <a:ext cx="457200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dirty="0"/>
              <a:t>class </a:t>
            </a:r>
            <a:r>
              <a:rPr lang="en-US" altLang="ko-KR" dirty="0" err="1"/>
              <a:t>Samp</a:t>
            </a:r>
            <a:r>
              <a:rPr lang="en-US" altLang="ko-KR" dirty="0"/>
              <a:t> 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id;</a:t>
            </a:r>
          </a:p>
          <a:p>
            <a:pPr defTabSz="180000"/>
            <a:r>
              <a:rPr lang="en-US" altLang="ko-KR" dirty="0"/>
              <a:t>	public </a:t>
            </a:r>
            <a:r>
              <a:rPr lang="en-US" altLang="ko-KR" dirty="0" err="1"/>
              <a:t>Samp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id) {</a:t>
            </a:r>
            <a:r>
              <a:rPr lang="en-US" altLang="ko-KR" b="1" dirty="0" smtClean="0"/>
              <a:t>this</a:t>
            </a:r>
            <a:r>
              <a:rPr lang="en-US" altLang="ko-KR" dirty="0" smtClean="0"/>
              <a:t>.id </a:t>
            </a:r>
            <a:r>
              <a:rPr lang="en-US" altLang="ko-KR" dirty="0"/>
              <a:t>= </a:t>
            </a:r>
            <a:r>
              <a:rPr lang="en-US" altLang="ko-KR" dirty="0" smtClean="0"/>
              <a:t>id; </a:t>
            </a:r>
            <a:r>
              <a:rPr lang="en-US" altLang="ko-KR" dirty="0"/>
              <a:t>}</a:t>
            </a:r>
          </a:p>
          <a:p>
            <a:pPr defTabSz="180000"/>
            <a:r>
              <a:rPr lang="en-US" altLang="ko-KR" dirty="0"/>
              <a:t>	public void set(int id) {</a:t>
            </a:r>
            <a:r>
              <a:rPr lang="en-US" altLang="ko-KR" b="1" dirty="0"/>
              <a:t>this</a:t>
            </a:r>
            <a:r>
              <a:rPr lang="en-US" altLang="ko-KR" dirty="0"/>
              <a:t>.id = id; }</a:t>
            </a:r>
          </a:p>
          <a:p>
            <a:pPr defTabSz="180000"/>
            <a:r>
              <a:rPr lang="en-US" altLang="ko-KR" dirty="0"/>
              <a:t>	public </a:t>
            </a:r>
            <a:r>
              <a:rPr lang="en-US" altLang="ko-KR" dirty="0" err="1"/>
              <a:t>int</a:t>
            </a:r>
            <a:r>
              <a:rPr lang="en-US" altLang="ko-KR" dirty="0"/>
              <a:t> get() {return id; }</a:t>
            </a:r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</a:t>
            </a:r>
            <a:r>
              <a:rPr lang="ko-KR" altLang="en-US"/>
              <a:t>에 대한 이해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1876"/>
            <a:ext cx="8523542" cy="398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7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13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r>
              <a:rPr lang="en-US" altLang="ko-KR" dirty="0"/>
              <a:t>(default constructor)</a:t>
            </a:r>
          </a:p>
          <a:p>
            <a:pPr lvl="1"/>
            <a:r>
              <a:rPr lang="ko-KR" altLang="en-US" dirty="0"/>
              <a:t>클래스에 생성자가 하나도 선언되지 않은 경우</a:t>
            </a:r>
            <a:endParaRPr lang="en-US" altLang="ko-KR" dirty="0"/>
          </a:p>
          <a:p>
            <a:pPr lvl="1"/>
            <a:r>
              <a:rPr lang="ko-KR" altLang="en-US" dirty="0"/>
              <a:t>컴파일러에 의해 자동으로 생성</a:t>
            </a:r>
            <a:endParaRPr lang="en-US" altLang="ko-KR" dirty="0"/>
          </a:p>
          <a:p>
            <a:pPr lvl="2"/>
            <a:r>
              <a:rPr lang="ko-KR" altLang="en-US" dirty="0"/>
              <a:t>인자 없는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2"/>
            <a:r>
              <a:rPr lang="ko-KR" altLang="en-US" dirty="0"/>
              <a:t>아무 작업 없이 단순 리턴</a:t>
            </a:r>
            <a:endParaRPr lang="en-US" altLang="ko-KR" dirty="0"/>
          </a:p>
          <a:p>
            <a:pPr lvl="1"/>
            <a:r>
              <a:rPr lang="ko-KR" altLang="en-US" dirty="0"/>
              <a:t>디폴트 생성자라고도 부름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053" y="3429000"/>
            <a:ext cx="412068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DefaultConstructor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x;</a:t>
            </a:r>
          </a:p>
          <a:p>
            <a:pPr defTabSz="180000"/>
            <a:r>
              <a:rPr lang="en-US" altLang="ko-KR" sz="1200" dirty="0"/>
              <a:t>	public  void </a:t>
            </a:r>
            <a:r>
              <a:rPr lang="en-US" altLang="ko-KR" sz="1200" dirty="0" err="1"/>
              <a:t>setX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 {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x;}</a:t>
            </a:r>
          </a:p>
          <a:p>
            <a:pPr defTabSz="180000"/>
            <a:r>
              <a:rPr lang="en-US" altLang="ko-KR" sz="1200" dirty="0"/>
              <a:t>	public 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getX</a:t>
            </a:r>
            <a:r>
              <a:rPr lang="en-US" altLang="ko-KR" sz="1200" dirty="0"/>
              <a:t>() {return x;}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	</a:t>
            </a:r>
            <a:r>
              <a:rPr lang="en-US" altLang="ko-KR" sz="1200" dirty="0" err="1"/>
              <a:t>DefaultConstructor</a:t>
            </a:r>
            <a:r>
              <a:rPr lang="en-US" altLang="ko-KR" sz="1200" dirty="0"/>
              <a:t> p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DefaultConstructor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p.setX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4066178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DefaultConstructor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x;</a:t>
            </a:r>
          </a:p>
          <a:p>
            <a:pPr defTabSz="180000"/>
            <a:r>
              <a:rPr lang="en-US" altLang="ko-KR" sz="1200" dirty="0"/>
              <a:t>	public  void </a:t>
            </a:r>
            <a:r>
              <a:rPr lang="en-US" altLang="ko-KR" sz="1200" dirty="0" err="1"/>
              <a:t>setX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 {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x;}</a:t>
            </a:r>
          </a:p>
          <a:p>
            <a:pPr defTabSz="180000"/>
            <a:r>
              <a:rPr lang="en-US" altLang="ko-KR" sz="1200" dirty="0"/>
              <a:t>	public 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getX</a:t>
            </a:r>
            <a:r>
              <a:rPr lang="en-US" altLang="ko-KR" sz="1200" dirty="0"/>
              <a:t>() {return x;}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i="1" dirty="0">
                <a:solidFill>
                  <a:srgbClr val="0070C0"/>
                </a:solidFill>
              </a:rPr>
              <a:t>public </a:t>
            </a:r>
            <a:r>
              <a:rPr lang="en-US" altLang="ko-KR" sz="1200" b="1" i="1" dirty="0" err="1">
                <a:solidFill>
                  <a:srgbClr val="0070C0"/>
                </a:solidFill>
              </a:rPr>
              <a:t>DefaultConstructor</a:t>
            </a:r>
            <a:r>
              <a:rPr lang="en-US" altLang="ko-KR" sz="1200" b="1" i="1" dirty="0">
                <a:solidFill>
                  <a:srgbClr val="0070C0"/>
                </a:solidFill>
              </a:rPr>
              <a:t>() {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	</a:t>
            </a:r>
            <a:r>
              <a:rPr lang="en-US" altLang="ko-KR" sz="1200" dirty="0" err="1"/>
              <a:t>DefaultConstructor</a:t>
            </a:r>
            <a:r>
              <a:rPr lang="en-US" altLang="ko-KR" sz="1200" dirty="0"/>
              <a:t> p=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DefaultConstructor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p.setX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6336" y="3573016"/>
            <a:ext cx="1368152" cy="612934"/>
          </a:xfrm>
          <a:prstGeom prst="wedgeRoundRectCallout">
            <a:avLst>
              <a:gd name="adj1" fmla="val -88864"/>
              <a:gd name="adj2" fmla="val 8790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컴파일러에 의해 </a:t>
            </a:r>
            <a:endParaRPr lang="en-US" altLang="ko-KR" sz="1000" dirty="0"/>
          </a:p>
          <a:p>
            <a:r>
              <a:rPr lang="ko-KR" altLang="en-US" sz="1000" dirty="0"/>
              <a:t>자동 삽입된 기본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</p:txBody>
      </p:sp>
      <p:sp>
        <p:nvSpPr>
          <p:cNvPr id="27" name="자유형 26"/>
          <p:cNvSpPr/>
          <p:nvPr/>
        </p:nvSpPr>
        <p:spPr>
          <a:xfrm>
            <a:off x="7092280" y="4509120"/>
            <a:ext cx="1487100" cy="485277"/>
          </a:xfrm>
          <a:custGeom>
            <a:avLst/>
            <a:gdLst>
              <a:gd name="connsiteX0" fmla="*/ 1448656 w 1587358"/>
              <a:gd name="connsiteY0" fmla="*/ 595901 h 595901"/>
              <a:gd name="connsiteX1" fmla="*/ 1345915 w 1587358"/>
              <a:gd name="connsiteY1" fmla="*/ 123289 h 595901"/>
              <a:gd name="connsiteX2" fmla="*/ 0 w 1587358"/>
              <a:gd name="connsiteY2" fmla="*/ 0 h 59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358" h="595901">
                <a:moveTo>
                  <a:pt x="1448656" y="595901"/>
                </a:moveTo>
                <a:cubicBezTo>
                  <a:pt x="1518007" y="409253"/>
                  <a:pt x="1587358" y="222606"/>
                  <a:pt x="1345915" y="123289"/>
                </a:cubicBezTo>
                <a:cubicBezTo>
                  <a:pt x="1104472" y="23972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465" y="546032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개발자가 작성한 코드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805764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컴파일러가 자동으로 기본 </a:t>
            </a:r>
            <a:r>
              <a:rPr lang="ko-KR" altLang="en-US" sz="1200" dirty="0" err="1"/>
              <a:t>생성자를</a:t>
            </a:r>
            <a:r>
              <a:rPr lang="ko-KR" altLang="en-US" sz="1200" dirty="0"/>
              <a:t> 삽입한 코드</a:t>
            </a:r>
          </a:p>
        </p:txBody>
      </p:sp>
    </p:spTree>
    <p:extLst>
      <p:ext uri="{BB962C8B-B14F-4D97-AF65-F5344CB8AC3E}">
        <p14:creationId xmlns:p14="http://schemas.microsoft.com/office/powerpoint/2010/main" val="273719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조건문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다중 </a:t>
            </a:r>
            <a:r>
              <a:rPr lang="en-US" altLang="ko-KR" dirty="0"/>
              <a:t>if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7214" y="1450717"/>
            <a:ext cx="7526215" cy="1079678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/>
              <a:t>다중 </a:t>
            </a:r>
            <a:r>
              <a:rPr lang="en-US" altLang="ko-KR" dirty="0"/>
              <a:t>if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실행문장이 다시 </a:t>
            </a:r>
            <a:r>
              <a:rPr lang="en-US" altLang="ko-KR" dirty="0"/>
              <a:t>if</a:t>
            </a:r>
            <a:r>
              <a:rPr lang="ko-KR" altLang="en-US" dirty="0"/>
              <a:t>문 또는 </a:t>
            </a:r>
            <a:r>
              <a:rPr lang="en-US" altLang="ko-KR" dirty="0"/>
              <a:t>if-else</a:t>
            </a:r>
            <a:r>
              <a:rPr lang="ko-KR" altLang="en-US" dirty="0"/>
              <a:t>문을 포함</a:t>
            </a:r>
            <a:endParaRPr lang="en-US" altLang="ko-KR" dirty="0"/>
          </a:p>
          <a:p>
            <a:pPr lvl="1"/>
            <a:r>
              <a:rPr lang="en-US" altLang="ko-KR" dirty="0"/>
              <a:t>else </a:t>
            </a:r>
            <a:r>
              <a:rPr lang="ko-KR" altLang="en-US" dirty="0"/>
              <a:t>문은 바로 전의 </a:t>
            </a:r>
            <a:r>
              <a:rPr lang="en-US" altLang="ko-KR" dirty="0"/>
              <a:t>if</a:t>
            </a:r>
            <a:r>
              <a:rPr lang="ko-KR" altLang="en-US" dirty="0"/>
              <a:t>문과 짝을 이룬다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조건문이</a:t>
            </a:r>
            <a:r>
              <a:rPr lang="ko-KR" altLang="en-US" dirty="0"/>
              <a:t> 너무 많은 경우</a:t>
            </a:r>
            <a:r>
              <a:rPr lang="en-US" altLang="ko-KR" dirty="0"/>
              <a:t>, switch </a:t>
            </a:r>
            <a:r>
              <a:rPr lang="ko-KR" altLang="en-US" dirty="0"/>
              <a:t>문 사용 권장                                                                            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97" y="2564904"/>
            <a:ext cx="8113856" cy="3656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1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클래스에 생성자가 하나라도 존재하면 자동으로 기본 생성자가 생성되지 않음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500306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DefaultConstructor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x;</a:t>
            </a:r>
          </a:p>
          <a:p>
            <a:pPr defTabSz="180000"/>
            <a:r>
              <a:rPr lang="en-US" altLang="ko-KR" sz="1400" dirty="0"/>
              <a:t>	public  void </a:t>
            </a:r>
            <a:r>
              <a:rPr lang="en-US" altLang="ko-KR" sz="1400" dirty="0" err="1"/>
              <a:t>setX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x) {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x;}</a:t>
            </a:r>
          </a:p>
          <a:p>
            <a:pPr defTabSz="180000"/>
            <a:r>
              <a:rPr lang="en-US" altLang="ko-KR" sz="1400" dirty="0"/>
              <a:t>	public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getX</a:t>
            </a:r>
            <a:r>
              <a:rPr lang="en-US" altLang="ko-KR" sz="1400" dirty="0"/>
              <a:t>() {return x;}</a:t>
            </a:r>
          </a:p>
          <a:p>
            <a:pPr defTabSz="180000"/>
            <a:r>
              <a:rPr lang="en-US" altLang="ko-KR" sz="1400" dirty="0" smtClean="0"/>
              <a:t>	//public </a:t>
            </a:r>
            <a:r>
              <a:rPr lang="en-US" altLang="ko-KR" sz="1400" dirty="0" err="1" smtClean="0"/>
              <a:t>DefaultConstructor</a:t>
            </a:r>
            <a:r>
              <a:rPr lang="en-US" altLang="ko-KR" sz="1400" dirty="0" smtClean="0"/>
              <a:t>(){</a:t>
            </a:r>
          </a:p>
          <a:p>
            <a:pPr defTabSz="180000"/>
            <a:r>
              <a:rPr lang="en-US" altLang="ko-KR" sz="1400" dirty="0"/>
              <a:t> </a:t>
            </a:r>
            <a:r>
              <a:rPr lang="en-US" altLang="ko-KR" sz="1400" dirty="0" smtClean="0"/>
              <a:t>  //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= 0;</a:t>
            </a:r>
          </a:p>
          <a:p>
            <a:pPr defTabSz="180000"/>
            <a:r>
              <a:rPr lang="en-US" altLang="ko-KR" sz="1400" dirty="0"/>
              <a:t> </a:t>
            </a:r>
            <a:r>
              <a:rPr lang="en-US" altLang="ko-KR" sz="1400" dirty="0" smtClean="0"/>
              <a:t>   //}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 err="1"/>
              <a:t>DefaultConstructor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x)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		</a:t>
            </a:r>
            <a:r>
              <a:rPr lang="en-US" altLang="ko-KR" sz="1400" dirty="0" err="1"/>
              <a:t>DefaultConstructor</a:t>
            </a:r>
            <a:r>
              <a:rPr lang="en-US" altLang="ko-KR" sz="1400" dirty="0"/>
              <a:t> p1=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DefaultConstructor</a:t>
            </a:r>
            <a:r>
              <a:rPr lang="en-US" altLang="ko-KR" sz="1400" b="1" dirty="0"/>
              <a:t>(3)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p1.getX();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		</a:t>
            </a:r>
            <a:r>
              <a:rPr lang="en-US" altLang="ko-KR" sz="1400" dirty="0" err="1"/>
              <a:t>DefaultConstructor</a:t>
            </a:r>
            <a:r>
              <a:rPr lang="en-US" altLang="ko-KR" sz="1400" dirty="0"/>
              <a:t> p2=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DefaultConstructor</a:t>
            </a:r>
            <a:r>
              <a:rPr lang="en-US" altLang="ko-KR" sz="1400" b="1" dirty="0"/>
              <a:t>()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		</a:t>
            </a:r>
            <a:r>
              <a:rPr lang="en-US" altLang="ko-KR" sz="1400" dirty="0"/>
              <a:t>p2.setX(5);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0" name="자유형 9"/>
          <p:cNvSpPr/>
          <p:nvPr/>
        </p:nvSpPr>
        <p:spPr>
          <a:xfrm>
            <a:off x="3342950" y="3739793"/>
            <a:ext cx="2029146" cy="832207"/>
          </a:xfrm>
          <a:custGeom>
            <a:avLst/>
            <a:gdLst>
              <a:gd name="connsiteX0" fmla="*/ 1448656 w 2029146"/>
              <a:gd name="connsiteY0" fmla="*/ 832207 h 832207"/>
              <a:gd name="connsiteX1" fmla="*/ 1787703 w 2029146"/>
              <a:gd name="connsiteY1" fmla="*/ 400692 h 832207"/>
              <a:gd name="connsiteX2" fmla="*/ 0 w 2029146"/>
              <a:gd name="connsiteY2" fmla="*/ 0 h 83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9146" h="832207">
                <a:moveTo>
                  <a:pt x="1448656" y="832207"/>
                </a:moveTo>
                <a:cubicBezTo>
                  <a:pt x="1738901" y="685800"/>
                  <a:pt x="2029146" y="539393"/>
                  <a:pt x="1787703" y="400692"/>
                </a:cubicBezTo>
                <a:cubicBezTo>
                  <a:pt x="1546260" y="261991"/>
                  <a:pt x="773130" y="130995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68144" y="4946481"/>
            <a:ext cx="1992486" cy="442674"/>
          </a:xfrm>
          <a:prstGeom prst="wedgeRoundRectCallout">
            <a:avLst>
              <a:gd name="adj1" fmla="val -105824"/>
              <a:gd name="adj2" fmla="val 2620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컴파일 오류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해당하는 생성자가 없음 </a:t>
            </a:r>
            <a:r>
              <a:rPr lang="en-US" altLang="ko-KR" sz="1000" dirty="0"/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43504" y="2714620"/>
            <a:ext cx="3148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public </a:t>
            </a:r>
            <a:r>
              <a:rPr lang="en-US" altLang="ko-KR" sz="1600" b="1" i="1" dirty="0" err="1">
                <a:solidFill>
                  <a:srgbClr val="0070C0"/>
                </a:solidFill>
              </a:rPr>
              <a:t>DefaultConstructor</a:t>
            </a:r>
            <a:r>
              <a:rPr lang="en-US" altLang="ko-KR" sz="1600" b="1" i="1" dirty="0">
                <a:solidFill>
                  <a:srgbClr val="0070C0"/>
                </a:solidFill>
              </a:rPr>
              <a:t>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2551840" y="2928934"/>
            <a:ext cx="2591664" cy="595103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86380" y="2428868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4143372" y="2786058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this(), </a:t>
            </a:r>
            <a:r>
              <a:rPr lang="ko-KR" altLang="en-US"/>
              <a:t>생성자에서 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42844" y="1285861"/>
            <a:ext cx="2857520" cy="300723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this()</a:t>
            </a:r>
          </a:p>
          <a:p>
            <a:pPr lvl="1"/>
            <a:r>
              <a:rPr lang="ko-KR" altLang="en-US" dirty="0"/>
              <a:t>같은 클래스의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생성자 내에서만 사용 가능</a:t>
            </a:r>
            <a:endParaRPr lang="en-US" altLang="ko-KR" dirty="0"/>
          </a:p>
          <a:p>
            <a:pPr lvl="2"/>
            <a:r>
              <a:rPr lang="ko-KR" altLang="en-US" dirty="0"/>
              <a:t>다른 메소드에서는 사용 불가</a:t>
            </a:r>
            <a:endParaRPr lang="en-US" altLang="ko-KR" dirty="0"/>
          </a:p>
          <a:p>
            <a:pPr lvl="1"/>
            <a:r>
              <a:rPr lang="ko-KR" altLang="en-US" dirty="0"/>
              <a:t>반드시 </a:t>
            </a:r>
            <a:r>
              <a:rPr lang="ko-KR" altLang="en-US" dirty="0" err="1"/>
              <a:t>생성자</a:t>
            </a:r>
            <a:r>
              <a:rPr lang="ko-KR" altLang="en-US" dirty="0"/>
              <a:t> 코드의 제일 처음에 수행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7408" y="1646715"/>
            <a:ext cx="5098888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Book {</a:t>
            </a:r>
          </a:p>
          <a:p>
            <a:pPr defTabSz="180000"/>
            <a:r>
              <a:rPr lang="en-US" altLang="ko-KR" sz="1200" dirty="0"/>
              <a:t>	String title;</a:t>
            </a:r>
          </a:p>
          <a:p>
            <a:pPr defTabSz="180000"/>
            <a:r>
              <a:rPr lang="en-US" altLang="ko-KR" sz="1200" dirty="0"/>
              <a:t>	String author;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ISBN;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Book(String title, String author,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ISBN)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this.ISBN</a:t>
            </a:r>
            <a:r>
              <a:rPr lang="en-US" altLang="ko-KR" sz="1200" dirty="0"/>
              <a:t> = ISBN;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Book(String title,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ISBN)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>
                <a:solidFill>
                  <a:srgbClr val="FF0000"/>
                </a:solidFill>
              </a:rPr>
              <a:t>this(title, "Anonymous", ISBN);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Book() {</a:t>
            </a:r>
          </a:p>
          <a:p>
            <a:pPr defTabSz="180000"/>
            <a:r>
              <a:rPr lang="en-US" altLang="ko-KR" sz="1200" dirty="0"/>
              <a:t>		this(null, null, 0);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생성자가 호출되었음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Book </a:t>
            </a:r>
            <a:r>
              <a:rPr lang="en-US" altLang="ko-KR" sz="1200" dirty="0" err="1"/>
              <a:t>javaBook</a:t>
            </a:r>
            <a:r>
              <a:rPr lang="en-US" altLang="ko-KR" sz="1200" dirty="0"/>
              <a:t> = new Book("Java JDK", 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", 3333);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Book </a:t>
            </a:r>
            <a:r>
              <a:rPr lang="en-US" altLang="ko-KR" sz="1200" dirty="0" err="1"/>
              <a:t>holyBible</a:t>
            </a:r>
            <a:r>
              <a:rPr lang="en-US" altLang="ko-KR" sz="1200" dirty="0"/>
              <a:t> = </a:t>
            </a:r>
            <a:r>
              <a:rPr lang="en-US" altLang="ko-KR" sz="1200" dirty="0">
                <a:solidFill>
                  <a:srgbClr val="FF0000"/>
                </a:solidFill>
              </a:rPr>
              <a:t>new Book("Holy Bible", 1);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		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>
              <a:latin typeface="+mj-lt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753100" y="2708920"/>
            <a:ext cx="2197625" cy="1107620"/>
          </a:xfrm>
          <a:custGeom>
            <a:avLst/>
            <a:gdLst>
              <a:gd name="connsiteX0" fmla="*/ 0 w 2788118"/>
              <a:gd name="connsiteY0" fmla="*/ 1443789 h 1443789"/>
              <a:gd name="connsiteX1" fmla="*/ 2569945 w 2788118"/>
              <a:gd name="connsiteY1" fmla="*/ 721895 h 1443789"/>
              <a:gd name="connsiteX2" fmla="*/ 1309036 w 2788118"/>
              <a:gd name="connsiteY2" fmla="*/ 0 h 144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8118" h="1443789">
                <a:moveTo>
                  <a:pt x="0" y="1443789"/>
                </a:moveTo>
                <a:cubicBezTo>
                  <a:pt x="1175886" y="1203158"/>
                  <a:pt x="2351772" y="962527"/>
                  <a:pt x="2569945" y="721895"/>
                </a:cubicBezTo>
                <a:cubicBezTo>
                  <a:pt x="2788118" y="481264"/>
                  <a:pt x="2048577" y="240632"/>
                  <a:pt x="1309036" y="0"/>
                </a:cubicBezTo>
              </a:path>
            </a:pathLst>
          </a:cu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03758" y="4215692"/>
            <a:ext cx="1493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title = "Holy Bible"</a:t>
            </a:r>
          </a:p>
          <a:p>
            <a:r>
              <a:rPr lang="en-US" altLang="ko-KR" sz="1200" dirty="0">
                <a:solidFill>
                  <a:srgbClr val="7030A0"/>
                </a:solidFill>
              </a:rPr>
              <a:t>ISBN = 1</a:t>
            </a:r>
            <a:endParaRPr lang="ko-KR" altLang="en-US" sz="1200" dirty="0" err="1">
              <a:solidFill>
                <a:srgbClr val="7030A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53100" y="3657600"/>
            <a:ext cx="2251119" cy="1638300"/>
          </a:xfrm>
          <a:custGeom>
            <a:avLst/>
            <a:gdLst>
              <a:gd name="connsiteX0" fmla="*/ 952500 w 2251119"/>
              <a:gd name="connsiteY0" fmla="*/ 1638300 h 1638300"/>
              <a:gd name="connsiteX1" fmla="*/ 2228850 w 2251119"/>
              <a:gd name="connsiteY1" fmla="*/ 1276350 h 1638300"/>
              <a:gd name="connsiteX2" fmla="*/ 0 w 2251119"/>
              <a:gd name="connsiteY2" fmla="*/ 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1119" h="1638300">
                <a:moveTo>
                  <a:pt x="952500" y="1638300"/>
                </a:moveTo>
                <a:cubicBezTo>
                  <a:pt x="1670050" y="1593850"/>
                  <a:pt x="2387600" y="1549400"/>
                  <a:pt x="2228850" y="1276350"/>
                </a:cubicBezTo>
                <a:cubicBezTo>
                  <a:pt x="2070100" y="1003300"/>
                  <a:pt x="1035050" y="501650"/>
                  <a:pt x="0" y="0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92280" y="2385754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title = "Holy Bible"</a:t>
            </a:r>
          </a:p>
          <a:p>
            <a:r>
              <a:rPr lang="en-US" altLang="ko-KR" sz="1200" dirty="0">
                <a:solidFill>
                  <a:srgbClr val="7030A0"/>
                </a:solidFill>
              </a:rPr>
              <a:t>author = "Anonymous"</a:t>
            </a:r>
          </a:p>
          <a:p>
            <a:r>
              <a:rPr lang="en-US" altLang="ko-KR" sz="1200" dirty="0">
                <a:solidFill>
                  <a:srgbClr val="7030A0"/>
                </a:solidFill>
              </a:rPr>
              <a:t>ISBN = 1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0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 </a:t>
            </a:r>
            <a:r>
              <a:rPr lang="ko-KR" altLang="en-US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71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/>
              <a:t>public Book()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생성자가 호출되었음</a:t>
            </a:r>
            <a:r>
              <a:rPr lang="en-US" altLang="ko-KR" sz="1600" dirty="0"/>
              <a:t>");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this(null, null, 0); </a:t>
            </a:r>
            <a:r>
              <a:rPr lang="en-US" altLang="ko-KR" sz="1600" dirty="0"/>
              <a:t>// </a:t>
            </a:r>
            <a:r>
              <a:rPr lang="ko-KR" altLang="en-US" sz="1600" dirty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640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/>
              <a:t>객체의 치환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8160" y="5517232"/>
            <a:ext cx="813043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ob1.id=4</a:t>
            </a:r>
          </a:p>
          <a:p>
            <a:r>
              <a:rPr lang="en-US" altLang="ko-KR" dirty="0"/>
              <a:t>ob2.id=4</a:t>
            </a:r>
            <a:endParaRPr lang="ko-KR" altLang="en-US" dirty="0" err="1"/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473207" cy="3616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객체의 소멸과 </a:t>
            </a:r>
            <a:r>
              <a:rPr lang="ko-KR" altLang="en-US" dirty="0" err="1"/>
              <a:t>가비지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8480328" cy="5311492"/>
          </a:xfrm>
        </p:spPr>
        <p:txBody>
          <a:bodyPr>
            <a:normAutofit/>
          </a:bodyPr>
          <a:lstStyle/>
          <a:p>
            <a:r>
              <a:rPr lang="ko-KR" altLang="en-US" dirty="0"/>
              <a:t>객체 소멸</a:t>
            </a:r>
            <a:endParaRPr lang="en-US" altLang="ko-KR" dirty="0"/>
          </a:p>
          <a:p>
            <a:pPr lvl="1"/>
            <a:r>
              <a:rPr lang="en-US" altLang="ko-KR" dirty="0"/>
              <a:t>new</a:t>
            </a:r>
            <a:r>
              <a:rPr lang="ko-KR" altLang="en-US" dirty="0"/>
              <a:t>에 의해 생성된 객체 메모리를 자바 가상 기계에게 되돌려 주는 행위</a:t>
            </a:r>
            <a:endParaRPr lang="en-US" altLang="ko-KR" dirty="0"/>
          </a:p>
          <a:p>
            <a:pPr lvl="1"/>
            <a:r>
              <a:rPr lang="ko-KR" altLang="en-US" dirty="0"/>
              <a:t>소멸된 객체 공간은 가용 메모리에 포함</a:t>
            </a:r>
            <a:endParaRPr lang="en-US" altLang="ko-KR" dirty="0"/>
          </a:p>
          <a:p>
            <a:r>
              <a:rPr lang="ko-KR" altLang="en-US" dirty="0"/>
              <a:t>자바는 객체</a:t>
            </a:r>
            <a:r>
              <a:rPr lang="en-US" altLang="ko-KR" dirty="0"/>
              <a:t> </a:t>
            </a:r>
            <a:r>
              <a:rPr lang="ko-KR" altLang="en-US" dirty="0"/>
              <a:t>삭제 기능 없음</a:t>
            </a:r>
            <a:endParaRPr lang="en-US" altLang="ko-KR" dirty="0"/>
          </a:p>
          <a:p>
            <a:pPr lvl="1"/>
            <a:r>
              <a:rPr lang="ko-KR" altLang="en-US" dirty="0"/>
              <a:t>개발자에게는 매우 다행스러운 기능</a:t>
            </a:r>
            <a:endParaRPr lang="en-US" altLang="ko-KR" dirty="0"/>
          </a:p>
          <a:p>
            <a:pPr lvl="2"/>
            <a:r>
              <a:rPr lang="en-US" altLang="ko-KR" dirty="0"/>
              <a:t>C/C++</a:t>
            </a:r>
            <a:r>
              <a:rPr lang="ko-KR" altLang="en-US" dirty="0"/>
              <a:t>에서는 할당 받은 객체를 개발자가 프로그램 내에서 삭제해야 함</a:t>
            </a:r>
            <a:endParaRPr lang="en-US" altLang="ko-KR" dirty="0"/>
          </a:p>
          <a:p>
            <a:r>
              <a:rPr lang="ko-KR" altLang="en-US" dirty="0" err="1"/>
              <a:t>가비지</a:t>
            </a:r>
            <a:endParaRPr lang="en-US" altLang="ko-KR" dirty="0"/>
          </a:p>
          <a:p>
            <a:pPr lvl="1"/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ko-KR" altLang="en-US" dirty="0"/>
              <a:t>자신에 대한 </a:t>
            </a:r>
            <a:r>
              <a:rPr lang="ko-KR" altLang="en-US" dirty="0" err="1"/>
              <a:t>레퍼런스가</a:t>
            </a:r>
            <a:r>
              <a:rPr lang="ko-KR" altLang="en-US" dirty="0"/>
              <a:t> 없는 객체</a:t>
            </a:r>
            <a:endParaRPr lang="en-US" altLang="ko-KR" dirty="0"/>
          </a:p>
          <a:p>
            <a:pPr lvl="1"/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켈렉션</a:t>
            </a:r>
            <a:endParaRPr lang="en-US" altLang="ko-KR" dirty="0"/>
          </a:p>
          <a:p>
            <a:pPr lvl="2"/>
            <a:r>
              <a:rPr lang="ko-KR" altLang="en-US" dirty="0"/>
              <a:t>자바 가상 기계의 </a:t>
            </a:r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컬렉터가</a:t>
            </a:r>
            <a:r>
              <a:rPr lang="ko-KR" altLang="en-US" dirty="0"/>
              <a:t> 자동으로 </a:t>
            </a:r>
            <a:r>
              <a:rPr lang="ko-KR" altLang="en-US" dirty="0" err="1"/>
              <a:t>가비지를</a:t>
            </a:r>
            <a:r>
              <a:rPr lang="ko-KR" altLang="en-US" dirty="0"/>
              <a:t> 수집하여 반환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928813"/>
            <a:ext cx="81248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 err="1"/>
              <a:t>가비지</a:t>
            </a:r>
            <a:r>
              <a:rPr lang="ko-KR" altLang="en-US" dirty="0"/>
              <a:t> 발생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547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 소스에서 언제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가비지가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발생하는지 설명하라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 err="1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66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4633" y="1682859"/>
            <a:ext cx="5302101" cy="46264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0557" y="2492896"/>
            <a:ext cx="3243064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String a = new String("Good");</a:t>
            </a:r>
          </a:p>
          <a:p>
            <a:pPr defTabSz="180000"/>
            <a:r>
              <a:rPr lang="en-US" altLang="ko-KR" sz="1200" dirty="0"/>
              <a:t>		String b = new String("Bad");</a:t>
            </a:r>
          </a:p>
          <a:p>
            <a:pPr defTabSz="180000"/>
            <a:r>
              <a:rPr lang="en-US" altLang="ko-KR" sz="1200" dirty="0"/>
              <a:t>		String c = new String("Normal");</a:t>
            </a:r>
          </a:p>
          <a:p>
            <a:pPr defTabSz="180000"/>
            <a:r>
              <a:rPr lang="en-US" altLang="ko-KR" sz="1200" dirty="0"/>
              <a:t>		String d, e;</a:t>
            </a:r>
          </a:p>
          <a:p>
            <a:pPr defTabSz="180000"/>
            <a:r>
              <a:rPr lang="en-US" altLang="ko-KR" sz="1200" dirty="0"/>
              <a:t>		a = null; </a:t>
            </a:r>
          </a:p>
          <a:p>
            <a:pPr defTabSz="180000"/>
            <a:r>
              <a:rPr lang="en-US" altLang="ko-KR" sz="1200" dirty="0"/>
              <a:t>		d = c;</a:t>
            </a:r>
          </a:p>
          <a:p>
            <a:pPr defTabSz="180000"/>
            <a:r>
              <a:rPr lang="en-US" altLang="ko-KR" sz="1200" dirty="0"/>
              <a:t>		c = null;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ko-KR" altLang="en-US" dirty="0"/>
              <a:t>자바에서는 </a:t>
            </a:r>
            <a:r>
              <a:rPr lang="ko-KR" altLang="en-US" dirty="0" err="1"/>
              <a:t>가비지</a:t>
            </a:r>
            <a:r>
              <a:rPr lang="ko-KR" altLang="en-US" dirty="0"/>
              <a:t> 자동 회수</a:t>
            </a:r>
            <a:endParaRPr lang="en-US" altLang="ko-KR" dirty="0"/>
          </a:p>
          <a:p>
            <a:pPr lvl="2"/>
            <a:r>
              <a:rPr lang="ko-KR" altLang="en-US" dirty="0"/>
              <a:t>가용 메모리 공간으로 확보</a:t>
            </a:r>
            <a:endParaRPr lang="en-US" altLang="ko-KR" dirty="0"/>
          </a:p>
          <a:p>
            <a:pPr lvl="1"/>
            <a:r>
              <a:rPr lang="ko-KR" altLang="en-US" dirty="0" err="1"/>
              <a:t>가비지</a:t>
            </a:r>
            <a:r>
              <a:rPr lang="ko-KR" altLang="en-US" dirty="0"/>
              <a:t> </a:t>
            </a:r>
            <a:r>
              <a:rPr lang="ko-KR" altLang="en-US" dirty="0" err="1"/>
              <a:t>컬렉터</a:t>
            </a:r>
            <a:r>
              <a:rPr lang="en-US" altLang="ko-KR" dirty="0"/>
              <a:t>(garbage collector)</a:t>
            </a:r>
            <a:r>
              <a:rPr lang="ko-KR" altLang="en-US" dirty="0"/>
              <a:t>에 의해 자동 수행</a:t>
            </a:r>
            <a:endParaRPr lang="en-US" altLang="ko-KR" dirty="0"/>
          </a:p>
          <a:p>
            <a:r>
              <a:rPr lang="ko-KR" altLang="en-US" dirty="0"/>
              <a:t>개발자에 의한 강제 </a:t>
            </a:r>
            <a:r>
              <a:rPr lang="ko-KR" altLang="en-US" dirty="0" err="1"/>
              <a:t>가비지</a:t>
            </a:r>
            <a:r>
              <a:rPr lang="ko-KR" altLang="en-US" dirty="0"/>
              <a:t> 컬렉션</a:t>
            </a:r>
            <a:endParaRPr lang="en-US" altLang="ko-KR" dirty="0"/>
          </a:p>
          <a:p>
            <a:pPr lvl="1"/>
            <a:r>
              <a:rPr lang="en-US" altLang="ko-KR" dirty="0"/>
              <a:t>System </a:t>
            </a:r>
            <a:r>
              <a:rPr lang="ko-KR" altLang="en-US" dirty="0"/>
              <a:t>또는 </a:t>
            </a:r>
            <a:r>
              <a:rPr lang="en-US" altLang="ko-KR" dirty="0"/>
              <a:t>Runtime </a:t>
            </a:r>
            <a:r>
              <a:rPr lang="ko-KR" altLang="en-US" dirty="0"/>
              <a:t>객체의 </a:t>
            </a:r>
            <a:r>
              <a:rPr lang="en-US" altLang="ko-KR" dirty="0" err="1"/>
              <a:t>gc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marL="411480" lvl="1" indent="0">
              <a:buNone/>
            </a:pPr>
            <a:endParaRPr lang="en-US" altLang="ko-KR" dirty="0"/>
          </a:p>
          <a:p>
            <a:pPr lvl="2"/>
            <a:r>
              <a:rPr lang="ko-KR" altLang="en-US" dirty="0"/>
              <a:t>자바 가상 기계에 강력한 </a:t>
            </a:r>
            <a:r>
              <a:rPr lang="ko-KR" altLang="en-US" dirty="0" err="1"/>
              <a:t>가비지</a:t>
            </a:r>
            <a:r>
              <a:rPr lang="ko-KR" altLang="en-US" dirty="0"/>
              <a:t> 컬렉션을 요청</a:t>
            </a:r>
            <a:endParaRPr lang="en-US" altLang="ko-KR" dirty="0"/>
          </a:p>
          <a:p>
            <a:pPr lvl="3"/>
            <a:r>
              <a:rPr lang="ko-KR" altLang="en-US" dirty="0"/>
              <a:t>그러나 자바 가상 기계가 </a:t>
            </a:r>
            <a:r>
              <a:rPr lang="ko-KR" altLang="en-US" dirty="0" err="1"/>
              <a:t>가비지</a:t>
            </a:r>
            <a:r>
              <a:rPr lang="ko-KR" altLang="en-US" dirty="0"/>
              <a:t> 컬렉션 시점을 전적으로 판단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408237" y="3907795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23" y="1265662"/>
            <a:ext cx="5173041" cy="551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7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접근 지정자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앞에 올 수 있는 접근 지정자</a:t>
            </a:r>
            <a:endParaRPr lang="en-US" altLang="ko-KR" dirty="0"/>
          </a:p>
          <a:p>
            <a:pPr lvl="1"/>
            <a:r>
              <a:rPr lang="en-US" altLang="ko-KR" dirty="0"/>
              <a:t>public </a:t>
            </a:r>
            <a:r>
              <a:rPr lang="ko-KR" altLang="en-US" dirty="0"/>
              <a:t>접근 지정자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r>
              <a:rPr lang="ko-KR" altLang="en-US" dirty="0"/>
              <a:t>다른 모든 클래스가 접근 가능</a:t>
            </a:r>
            <a:endParaRPr lang="en-US" altLang="ko-KR" dirty="0"/>
          </a:p>
          <a:p>
            <a:pPr lvl="1"/>
            <a:r>
              <a:rPr lang="ko-KR" altLang="en-US" dirty="0"/>
              <a:t>접근 지정자 생략 </a:t>
            </a:r>
            <a:r>
              <a:rPr lang="en-US" altLang="ko-KR" dirty="0"/>
              <a:t>(default </a:t>
            </a:r>
            <a:r>
              <a:rPr lang="ko-KR" altLang="en-US" dirty="0"/>
              <a:t>접근 지정자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ko-KR" altLang="en-US" dirty="0"/>
              <a:t>또는</a:t>
            </a:r>
            <a:r>
              <a:rPr lang="en-US" altLang="ko-KR" dirty="0"/>
              <a:t> package-private</a:t>
            </a:r>
            <a:r>
              <a:rPr lang="ko-KR" altLang="en-US" dirty="0"/>
              <a:t>라고도 함</a:t>
            </a:r>
            <a:endParaRPr lang="en-US" altLang="ko-KR" dirty="0"/>
          </a:p>
          <a:p>
            <a:pPr lvl="2"/>
            <a:r>
              <a:rPr lang="ko-KR" altLang="en-US" dirty="0"/>
              <a:t>같은 패키지 내에 있는 클래스에서만 접근 가능</a:t>
            </a:r>
            <a:endParaRPr lang="en-US" altLang="ko-KR" dirty="0"/>
          </a:p>
          <a:p>
            <a:pPr lvl="3"/>
            <a:r>
              <a:rPr lang="ko-KR" altLang="en-US" dirty="0"/>
              <a:t>다른 말로 같은 </a:t>
            </a:r>
            <a:r>
              <a:rPr lang="ko-KR" altLang="en-US" dirty="0" err="1"/>
              <a:t>디렉토리에</a:t>
            </a:r>
            <a:r>
              <a:rPr lang="ko-KR" altLang="en-US" dirty="0"/>
              <a:t> 있는 클래스끼리 접근 가능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475656" y="2204864"/>
            <a:ext cx="30003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public class Person {}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75656" y="3720962"/>
            <a:ext cx="3000396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+mj-lt"/>
              </a:rPr>
              <a:t>class Person {}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670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시험 점수가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80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점이 이상이면 합격 판별을 하는 프로그램을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작성하시오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.-ver3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74222" y="2492896"/>
            <a:ext cx="7795556" cy="3384376"/>
          </a:xfrm>
        </p:spPr>
        <p:txBody>
          <a:bodyPr>
            <a:normAutofit fontScale="92500" lnSpcReduction="20000"/>
          </a:bodyPr>
          <a:lstStyle/>
          <a:p>
            <a:pPr marL="0" indent="0" defTabSz="180000">
              <a:buNone/>
            </a:pPr>
            <a:r>
              <a:rPr lang="en-US" altLang="ko-KR" sz="1800" dirty="0"/>
              <a:t>     Scanner in = new Scanner(System.in);</a:t>
            </a:r>
          </a:p>
          <a:p>
            <a:pPr marL="0" indent="0" defTabSz="180000">
              <a:buNone/>
            </a:pPr>
            <a:endParaRPr lang="en-US" altLang="ko-KR" sz="1800" dirty="0"/>
          </a:p>
          <a:p>
            <a:pPr marL="0" indent="0" defTabSz="180000">
              <a:buNone/>
            </a:pPr>
            <a:r>
              <a:rPr lang="en-US" altLang="ko-KR" sz="1800" dirty="0"/>
              <a:t>		</a:t>
            </a:r>
            <a:r>
              <a:rPr lang="en-US" altLang="ko-KR" sz="1800" dirty="0" err="1"/>
              <a:t>System.out.print</a:t>
            </a:r>
            <a:r>
              <a:rPr lang="en-US" altLang="ko-KR" sz="1800" dirty="0"/>
              <a:t>("</a:t>
            </a:r>
            <a:r>
              <a:rPr lang="ko-KR" altLang="en-US" sz="1800" dirty="0"/>
              <a:t>점수를 </a:t>
            </a:r>
            <a:r>
              <a:rPr lang="ko-KR" altLang="en-US" sz="1800" dirty="0" err="1"/>
              <a:t>입력하시오</a:t>
            </a:r>
            <a:r>
              <a:rPr lang="en-US" altLang="ko-KR" sz="1800" dirty="0"/>
              <a:t>: ");</a:t>
            </a:r>
            <a:endParaRPr lang="ko-KR" altLang="en-US" sz="1800" dirty="0"/>
          </a:p>
          <a:p>
            <a:pPr marL="0" indent="0" defTabSz="180000">
              <a:buNone/>
            </a:pPr>
            <a:r>
              <a:rPr lang="en-US" altLang="ko-KR" sz="1800" dirty="0"/>
              <a:t>		int score = </a:t>
            </a:r>
            <a:r>
              <a:rPr lang="en-US" altLang="ko-KR" sz="1800" dirty="0" err="1"/>
              <a:t>in.nextInt</a:t>
            </a:r>
            <a:r>
              <a:rPr lang="en-US" altLang="ko-KR" sz="1800" dirty="0"/>
              <a:t>();</a:t>
            </a:r>
          </a:p>
          <a:p>
            <a:pPr marL="0" indent="0" defTabSz="180000">
              <a:buNone/>
            </a:pPr>
            <a:r>
              <a:rPr lang="en-US" altLang="ko-KR" sz="1800" dirty="0"/>
              <a:t>		if (score &gt;= 80){</a:t>
            </a:r>
          </a:p>
          <a:p>
            <a:pPr marL="0" indent="0" defTabSz="180000">
              <a:buNone/>
            </a:pPr>
            <a:r>
              <a:rPr lang="en-US" altLang="ko-KR" sz="1800" dirty="0"/>
              <a:t>			</a:t>
            </a:r>
            <a:r>
              <a:rPr lang="en-US" altLang="ko-KR" sz="1800" dirty="0" err="1"/>
              <a:t>System.out.println</a:t>
            </a:r>
            <a:r>
              <a:rPr lang="en-US" altLang="ko-KR" sz="1800" dirty="0"/>
              <a:t>("</a:t>
            </a:r>
            <a:r>
              <a:rPr lang="ko-KR" altLang="en-US" sz="1800" dirty="0"/>
              <a:t>축하합니다</a:t>
            </a:r>
            <a:r>
              <a:rPr lang="en-US" altLang="ko-KR" sz="1800" dirty="0"/>
              <a:t>! </a:t>
            </a:r>
            <a:r>
              <a:rPr lang="ko-KR" altLang="en-US" sz="1800" dirty="0"/>
              <a:t>합격입니다</a:t>
            </a:r>
            <a:r>
              <a:rPr lang="en-US" altLang="ko-KR" sz="1800" dirty="0"/>
              <a:t>.");</a:t>
            </a:r>
          </a:p>
          <a:p>
            <a:pPr marL="0" indent="0" defTabSz="180000">
              <a:buNone/>
            </a:pPr>
            <a:r>
              <a:rPr lang="en-US" altLang="ko-KR" sz="1800" dirty="0"/>
              <a:t>     }else if(score&gt;=60){</a:t>
            </a:r>
          </a:p>
          <a:p>
            <a:pPr marL="0" indent="0" defTabSz="180000">
              <a:buNone/>
            </a:pPr>
            <a:r>
              <a:rPr lang="en-US" altLang="ko-KR" sz="1800" dirty="0"/>
              <a:t>           </a:t>
            </a:r>
            <a:r>
              <a:rPr lang="en-US" altLang="ko-KR" sz="1800" dirty="0" err="1"/>
              <a:t>System.out.printlnn</a:t>
            </a:r>
            <a:r>
              <a:rPr lang="en-US" altLang="ko-KR" sz="1800" dirty="0"/>
              <a:t>(“</a:t>
            </a:r>
            <a:r>
              <a:rPr lang="ko-KR" altLang="en-US" sz="1800" dirty="0"/>
              <a:t>노력하세요</a:t>
            </a:r>
            <a:r>
              <a:rPr lang="en-US" altLang="ko-KR" sz="1800" dirty="0"/>
              <a:t>”);</a:t>
            </a:r>
          </a:p>
          <a:p>
            <a:pPr marL="0" indent="0" defTabSz="180000">
              <a:buNone/>
            </a:pPr>
            <a:r>
              <a:rPr lang="en-US" altLang="ko-KR" sz="1800" dirty="0"/>
              <a:t>     }else{</a:t>
            </a:r>
          </a:p>
          <a:p>
            <a:pPr marL="0" indent="0" defTabSz="180000">
              <a:buNone/>
            </a:pPr>
            <a:r>
              <a:rPr lang="en-US" altLang="ko-KR" sz="1800" dirty="0"/>
              <a:t>					</a:t>
            </a:r>
            <a:r>
              <a:rPr lang="en-US" altLang="ko-KR" sz="1800" dirty="0" err="1"/>
              <a:t>System.out.println</a:t>
            </a:r>
            <a:r>
              <a:rPr lang="en-US" altLang="ko-KR" sz="1800" dirty="0"/>
              <a:t>(“</a:t>
            </a:r>
            <a:r>
              <a:rPr lang="ko-KR" altLang="en-US" sz="1800" dirty="0"/>
              <a:t>불합격“</a:t>
            </a:r>
            <a:r>
              <a:rPr lang="en-US" altLang="ko-KR" sz="1800" dirty="0"/>
              <a:t>);</a:t>
            </a:r>
          </a:p>
          <a:p>
            <a:pPr marL="0" indent="0" defTabSz="180000">
              <a:buNone/>
            </a:pPr>
            <a:r>
              <a:rPr lang="en-US" altLang="ko-KR" sz="1800" dirty="0"/>
              <a:t>     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A42A80DB-0229-4721-AF56-B0711C8966DE}"/>
              </a:ext>
            </a:extLst>
          </p:cNvPr>
          <p:cNvSpPr/>
          <p:nvPr/>
        </p:nvSpPr>
        <p:spPr>
          <a:xfrm>
            <a:off x="1115616" y="1844824"/>
            <a:ext cx="53406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/>
              <a:t>; //Scanner</a:t>
            </a:r>
            <a:r>
              <a:rPr lang="ko-KR" altLang="en-US" dirty="0"/>
              <a:t> 클래스 </a:t>
            </a:r>
            <a:r>
              <a:rPr lang="en-US" altLang="ko-KR" dirty="0"/>
              <a:t>import</a:t>
            </a:r>
          </a:p>
        </p:txBody>
      </p:sp>
    </p:spTree>
    <p:extLst>
      <p:ext uri="{BB962C8B-B14F-4D97-AF65-F5344CB8AC3E}">
        <p14:creationId xmlns:p14="http://schemas.microsoft.com/office/powerpoint/2010/main" val="40461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멤버 접근 지정자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780853"/>
              </p:ext>
            </p:extLst>
          </p:nvPr>
        </p:nvGraphicFramePr>
        <p:xfrm>
          <a:off x="571472" y="1500174"/>
          <a:ext cx="8215370" cy="2163896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9122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3030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4294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default 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또는 </a:t>
                      </a:r>
                      <a:r>
                        <a:rPr lang="en-US" altLang="ko-KR" sz="1200" dirty="0"/>
                        <a:t>package-private)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같은 패키지 내에서 접근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9305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public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/>
                        <a:t>패키지 내부</a:t>
                      </a:r>
                      <a:r>
                        <a:rPr lang="en-US" altLang="ko-KR" sz="1200" dirty="0"/>
                        <a:t>, </a:t>
                      </a:r>
                      <a:r>
                        <a:rPr lang="ko-KR" altLang="en-US" sz="1200" dirty="0"/>
                        <a:t>외부 클래스에서 접근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39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/>
                        <a:t>private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ko-KR" altLang="en-US" sz="1200" dirty="0"/>
                        <a:t>정의된 클래스 내에서만 접근 가능</a:t>
                      </a:r>
                      <a:endParaRPr lang="en-US" altLang="ko-KR" sz="1200" dirty="0"/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ko-KR" altLang="en-US" sz="1200" dirty="0"/>
                        <a:t>상속 받은 하위 클래스에서도 접근 불가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394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protected</a:t>
                      </a:r>
                    </a:p>
                    <a:p>
                      <a:pPr latinLnBrk="1"/>
                      <a:endParaRPr lang="ko-KR" altLang="en-US" sz="1200" b="0" dirty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ko-KR" altLang="en-US" sz="1200" dirty="0"/>
                        <a:t>같은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패키지 내에서 접근 가능</a:t>
                      </a:r>
                      <a:endParaRPr lang="en-US" altLang="ko-KR" sz="1200" dirty="0"/>
                    </a:p>
                    <a:p>
                      <a:pPr lvl="0">
                        <a:buFont typeface="Arial" pitchFamily="34" charset="0"/>
                        <a:buChar char="•"/>
                      </a:pPr>
                      <a:r>
                        <a:rPr lang="ko-KR" altLang="en-US" sz="1200" dirty="0"/>
                        <a:t>다른 패키지에서 접근은 불가하나 상속을 받은 경우 하위 클래스에서는 접근 가능</a:t>
                      </a:r>
                      <a:endParaRPr lang="en-US" altLang="ko-KR" sz="1200" b="0" dirty="0">
                        <a:solidFill>
                          <a:schemeClr val="tx1"/>
                        </a:solidFill>
                        <a:latin typeface="+mj-lt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graphicFrame>
        <p:nvGraphicFramePr>
          <p:cNvPr id="5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731954108"/>
              </p:ext>
            </p:extLst>
          </p:nvPr>
        </p:nvGraphicFramePr>
        <p:xfrm>
          <a:off x="611560" y="4077072"/>
          <a:ext cx="7866070" cy="1483360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17859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047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7321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7321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573214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>
                          <a:effectLst/>
                        </a:rPr>
                        <a:t>멤버에 접근하는 클래스</a:t>
                      </a:r>
                      <a:endParaRPr kumimoji="0" lang="ko-KR" altLang="en-US" sz="1200" b="1" i="0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kern="1200" dirty="0">
                          <a:effectLst/>
                        </a:rPr>
                        <a:t>멤버의 접근 지정자</a:t>
                      </a:r>
                      <a:endParaRPr kumimoji="0" lang="ko-KR" altLang="en-US" sz="1200" b="1" kern="1200" dirty="0">
                        <a:solidFill>
                          <a:schemeClr val="lt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default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private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/>
                        <a:t>protected</a:t>
                      </a:r>
                      <a:r>
                        <a:rPr lang="en-US" altLang="ko-KR" sz="1200" baseline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public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같은 패키지의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다른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패키지의 클래스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X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/>
                        <a:t>O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633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접근 지정자의 이해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71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7" y="1484784"/>
            <a:ext cx="7718821" cy="2345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57" y="4075199"/>
            <a:ext cx="7722591" cy="236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228541" y="4039112"/>
            <a:ext cx="21802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private </a:t>
            </a:r>
            <a:r>
              <a:rPr lang="ko-KR" altLang="en-US" sz="1400" dirty="0"/>
              <a:t>접근 지정자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21226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public </a:t>
            </a:r>
            <a:r>
              <a:rPr lang="ko-KR" altLang="en-US" sz="1400" dirty="0"/>
              <a:t>접근 지정자 사례</a:t>
            </a:r>
          </a:p>
        </p:txBody>
      </p:sp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36" y="414537"/>
            <a:ext cx="7298838" cy="2239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206" y="2786058"/>
            <a:ext cx="7378402" cy="393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TextBox 29"/>
          <p:cNvSpPr txBox="1"/>
          <p:nvPr/>
        </p:nvSpPr>
        <p:spPr>
          <a:xfrm>
            <a:off x="189240" y="2805546"/>
            <a:ext cx="2412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protected </a:t>
            </a:r>
            <a:r>
              <a:rPr lang="ko-KR" altLang="en-US" sz="1400" dirty="0"/>
              <a:t>접근 지정자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260648"/>
            <a:ext cx="21932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default </a:t>
            </a:r>
            <a:r>
              <a:rPr lang="ko-KR" altLang="en-US" sz="1400"/>
              <a:t>접근 지정자 사례</a:t>
            </a:r>
            <a:endParaRPr lang="ko-KR" altLang="en-US" sz="1400" dirty="0" err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 : </a:t>
            </a:r>
            <a:r>
              <a:rPr lang="ko-KR" altLang="en-US" dirty="0"/>
              <a:t>접근 지정자의 사용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971600" y="1893565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private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/>
              <a:t>aClass.b</a:t>
            </a:r>
            <a:r>
              <a:rPr lang="en-US" altLang="ko-KR" sz="1600" b="1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73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55576" y="1340768"/>
            <a:ext cx="8092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다음의 소스를 컴파일 해보고 오류가 난 이유를 설명하고 오류를 수정하시오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pic>
        <p:nvPicPr>
          <p:cNvPr id="8" name="_x30539568" descr="EMB0000159c344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5661248"/>
            <a:ext cx="6680768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572000" y="3780266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/>
              <a:t>Sample </a:t>
            </a:r>
            <a:r>
              <a:rPr lang="ko-KR" altLang="en-US" sz="1400" dirty="0"/>
              <a:t>클래스의 </a:t>
            </a:r>
            <a:r>
              <a:rPr lang="en-US" altLang="ko-KR" sz="1400" dirty="0"/>
              <a:t>a</a:t>
            </a:r>
            <a:r>
              <a:rPr lang="ko-KR" altLang="en-US" sz="1400" dirty="0"/>
              <a:t>와 </a:t>
            </a:r>
            <a:r>
              <a:rPr lang="en-US" altLang="ko-KR" sz="1400" dirty="0"/>
              <a:t>c</a:t>
            </a:r>
            <a:r>
              <a:rPr lang="ko-KR" altLang="en-US" sz="1400" dirty="0"/>
              <a:t>는 각각 </a:t>
            </a:r>
            <a:r>
              <a:rPr lang="en-US" altLang="ko-KR" sz="1400" dirty="0"/>
              <a:t>public, default </a:t>
            </a:r>
            <a:r>
              <a:rPr lang="ko-KR" altLang="en-US" sz="1400" dirty="0"/>
              <a:t>지정자로 선언이 되었으므로</a:t>
            </a:r>
            <a:r>
              <a:rPr lang="en-US" altLang="ko-KR" sz="1400" dirty="0"/>
              <a:t>,</a:t>
            </a:r>
            <a:r>
              <a:rPr lang="ko-KR" altLang="en-US" sz="1400" dirty="0"/>
              <a:t> 같은 패키지에 속한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가능</a:t>
            </a:r>
            <a:endParaRPr lang="en-US" altLang="ko-KR" sz="1400" dirty="0"/>
          </a:p>
          <a:p>
            <a:pPr lvl="2"/>
            <a:r>
              <a:rPr lang="en-US" altLang="ko-KR" sz="1400" dirty="0"/>
              <a:t>b</a:t>
            </a:r>
            <a:r>
              <a:rPr lang="ko-KR" altLang="en-US" sz="1400" dirty="0"/>
              <a:t>는 </a:t>
            </a:r>
            <a:r>
              <a:rPr lang="en-US" altLang="ko-KR" sz="1400" dirty="0"/>
              <a:t>private</a:t>
            </a:r>
            <a:r>
              <a:rPr lang="ko-KR" altLang="en-US" sz="1400" dirty="0"/>
              <a:t>으로 선언이 되었으므로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</a:t>
            </a:r>
            <a:r>
              <a:rPr lang="ko-KR" altLang="en-US" sz="1400" dirty="0"/>
              <a:t>클래스에서 접근 불가능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3395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2" y="1772816"/>
            <a:ext cx="3600400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Sample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a;</a:t>
            </a:r>
          </a:p>
          <a:p>
            <a:pPr defTabSz="180000"/>
            <a:r>
              <a:rPr lang="en-US" altLang="ko-KR" sz="1400" dirty="0"/>
              <a:t>	private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getB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/>
              <a:t>		return b;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b="1" dirty="0"/>
              <a:t>	public void </a:t>
            </a:r>
            <a:r>
              <a:rPr lang="en-US" altLang="ko-KR" sz="1400" b="1" dirty="0" err="1"/>
              <a:t>setB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value) {</a:t>
            </a:r>
          </a:p>
          <a:p>
            <a:pPr defTabSz="180000"/>
            <a:r>
              <a:rPr lang="en-US" altLang="ko-KR" sz="1400" b="1" dirty="0"/>
              <a:t>		b = value;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Sample </a:t>
            </a:r>
            <a:r>
              <a:rPr lang="en-US" altLang="ko-KR" sz="1400" dirty="0" err="1"/>
              <a:t>aClass</a:t>
            </a:r>
            <a:r>
              <a:rPr lang="en-US" altLang="ko-KR" sz="1400" dirty="0"/>
              <a:t> = new Sample();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aClass.a</a:t>
            </a:r>
            <a:r>
              <a:rPr lang="en-US" altLang="ko-KR" sz="1400" dirty="0"/>
              <a:t> = 10;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aClass.setB</a:t>
            </a:r>
            <a:r>
              <a:rPr lang="en-US" altLang="ko-KR" sz="1400" b="1" dirty="0"/>
              <a:t>(10);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aClass.c</a:t>
            </a:r>
            <a:r>
              <a:rPr lang="en-US" altLang="ko-KR" sz="1400" dirty="0"/>
              <a:t> = 10;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3648" y="146503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오류가 수정된 소스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4211960" y="2708920"/>
            <a:ext cx="4338064" cy="1296484"/>
          </a:xfrm>
        </p:spPr>
        <p:txBody>
          <a:bodyPr>
            <a:normAutofit/>
          </a:bodyPr>
          <a:lstStyle/>
          <a:p>
            <a:pPr lvl="2"/>
            <a:r>
              <a:rPr lang="en-US" altLang="ko-KR" dirty="0"/>
              <a:t>private </a:t>
            </a:r>
            <a:r>
              <a:rPr lang="ko-KR" altLang="en-US" dirty="0"/>
              <a:t>접근 지정자를 갖는 멤버 </a:t>
            </a:r>
            <a:r>
              <a:rPr lang="en-US" altLang="ko-KR" dirty="0"/>
              <a:t>b</a:t>
            </a:r>
            <a:r>
              <a:rPr lang="ko-KR" altLang="en-US" dirty="0"/>
              <a:t>를 위해 클래스 내부에 </a:t>
            </a:r>
            <a:r>
              <a:rPr lang="en-US" altLang="ko-KR" dirty="0" err="1"/>
              <a:t>getB</a:t>
            </a:r>
            <a:r>
              <a:rPr lang="en-US" altLang="ko-KR" dirty="0"/>
              <a:t>()/</a:t>
            </a:r>
            <a:r>
              <a:rPr lang="en-US" altLang="ko-KR" dirty="0" err="1"/>
              <a:t>setB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만들어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이해를 위한 그림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571307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사람은 모두 각각 눈을 가지고 태어난다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4940503" y="5759241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세상에는 이미 공기가 있으며 태어난 사람은</a:t>
            </a:r>
            <a:endParaRPr lang="en-US" altLang="ko-KR" sz="1400" dirty="0"/>
          </a:p>
          <a:p>
            <a:r>
              <a:rPr lang="ko-KR" altLang="en-US" sz="1400" dirty="0"/>
              <a:t>모두 공기를 공유한다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그리고 공기 역시 각 사람의 것이다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" y="1482393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534" y="1297727"/>
            <a:ext cx="6144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눈은 각 사람마다 있고 공기는 모든 사람이 소유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공유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21751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멤버와 </a:t>
            </a:r>
            <a:r>
              <a:rPr lang="en-US" altLang="ko-KR" dirty="0"/>
              <a:t>non-static </a:t>
            </a:r>
            <a:r>
              <a:rPr lang="ko-KR" altLang="en-US" dirty="0"/>
              <a:t>멤버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non-static </a:t>
            </a:r>
            <a:r>
              <a:rPr lang="ko-KR" altLang="en-US" dirty="0"/>
              <a:t>멤버의 특성</a:t>
            </a:r>
            <a:endParaRPr lang="en-US" altLang="ko-KR" dirty="0"/>
          </a:p>
          <a:p>
            <a:pPr lvl="1"/>
            <a:r>
              <a:rPr lang="ko-KR" altLang="en-US" dirty="0"/>
              <a:t>공간적 </a:t>
            </a:r>
            <a:r>
              <a:rPr lang="en-US" altLang="ko-KR" dirty="0"/>
              <a:t>- </a:t>
            </a:r>
            <a:r>
              <a:rPr lang="ko-KR" altLang="en-US" dirty="0"/>
              <a:t>멤버들은 객체마다 독립적으로 별도 존재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ko-KR" altLang="en-US" dirty="0"/>
              <a:t> 멤버라고도 부름</a:t>
            </a:r>
            <a:endParaRPr lang="en-US" altLang="ko-KR" dirty="0"/>
          </a:p>
          <a:p>
            <a:pPr lvl="1"/>
            <a:r>
              <a:rPr lang="ko-KR" altLang="en-US" dirty="0"/>
              <a:t>시간적 </a:t>
            </a:r>
            <a:r>
              <a:rPr lang="en-US" altLang="ko-KR" dirty="0"/>
              <a:t>- </a:t>
            </a:r>
            <a:r>
              <a:rPr lang="ko-KR" altLang="en-US" dirty="0"/>
              <a:t>필드와 </a:t>
            </a:r>
            <a:r>
              <a:rPr lang="ko-KR" altLang="en-US" dirty="0" err="1"/>
              <a:t>메소드는</a:t>
            </a:r>
            <a:r>
              <a:rPr lang="ko-KR" altLang="en-US" dirty="0"/>
              <a:t> 객체 생성 후 비로소 사용 가능</a:t>
            </a:r>
            <a:endParaRPr lang="en-US" altLang="ko-KR" dirty="0"/>
          </a:p>
          <a:p>
            <a:pPr lvl="1"/>
            <a:r>
              <a:rPr lang="ko-KR" altLang="en-US" dirty="0" err="1"/>
              <a:t>비공유의</a:t>
            </a:r>
            <a:r>
              <a:rPr lang="ko-KR" altLang="en-US" dirty="0"/>
              <a:t> 특성 </a:t>
            </a:r>
            <a:r>
              <a:rPr lang="en-US" altLang="ko-KR" dirty="0"/>
              <a:t>- </a:t>
            </a:r>
            <a:r>
              <a:rPr lang="ko-KR" altLang="en-US" dirty="0"/>
              <a:t>멤버들은 여러 객체에 의해 공유되지 않고 배타적</a:t>
            </a:r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/>
              <a:t>멤버란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객체를 생성하지 않고 사용가능</a:t>
            </a:r>
            <a:endParaRPr lang="en-US" altLang="ko-KR" dirty="0"/>
          </a:p>
          <a:p>
            <a:pPr lvl="1"/>
            <a:r>
              <a:rPr lang="ko-KR" altLang="en-US" dirty="0"/>
              <a:t>객체마다 생기는 것이 아님</a:t>
            </a:r>
            <a:endParaRPr lang="en-US" altLang="ko-KR" dirty="0"/>
          </a:p>
          <a:p>
            <a:pPr lvl="1"/>
            <a:r>
              <a:rPr lang="ko-KR" altLang="en-US" dirty="0"/>
              <a:t>클래스당 하나만 생성됨</a:t>
            </a:r>
            <a:endParaRPr lang="en-US" altLang="ko-KR" dirty="0"/>
          </a:p>
          <a:p>
            <a:pPr lvl="2"/>
            <a:r>
              <a:rPr lang="ko-KR" altLang="en-US" dirty="0"/>
              <a:t>클래스 멤버라고도 부름</a:t>
            </a:r>
            <a:endParaRPr lang="en-US" altLang="ko-KR" dirty="0"/>
          </a:p>
          <a:p>
            <a:pPr lvl="1"/>
            <a:r>
              <a:rPr lang="ko-KR" altLang="en-US" dirty="0"/>
              <a:t>특성</a:t>
            </a:r>
            <a:endParaRPr lang="en-US" altLang="ko-KR" dirty="0"/>
          </a:p>
          <a:p>
            <a:pPr lvl="2"/>
            <a:r>
              <a:rPr lang="ko-KR" altLang="en-US" dirty="0"/>
              <a:t>공간적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 당 하나만 생성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시간적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클래스가 로딩될 때 공간 할당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공유의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동일한 클래스의 모든 객체에 의해 공유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3429000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StaticSample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n; // non-static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void g() {...} // non-static </a:t>
            </a:r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m; // 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void f() {...} // static </a:t>
            </a:r>
            <a:r>
              <a:rPr lang="ko-KR" altLang="en-US" sz="1600" dirty="0" err="1"/>
              <a:t>메소드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non-static </a:t>
            </a:r>
            <a:r>
              <a:rPr lang="ko-KR" altLang="en-US" dirty="0"/>
              <a:t>멤버와 </a:t>
            </a:r>
            <a:r>
              <a:rPr lang="en-US" altLang="ko-KR" dirty="0"/>
              <a:t>static </a:t>
            </a:r>
            <a:r>
              <a:rPr lang="ko-KR" altLang="en-US" dirty="0"/>
              <a:t>멤버의 차이</a:t>
            </a:r>
          </a:p>
        </p:txBody>
      </p:sp>
      <p:graphicFrame>
        <p:nvGraphicFramePr>
          <p:cNvPr id="4" name="내용 개체 틀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2403974984"/>
              </p:ext>
            </p:extLst>
          </p:nvPr>
        </p:nvGraphicFramePr>
        <p:xfrm>
          <a:off x="683568" y="1628800"/>
          <a:ext cx="7920878" cy="3672409"/>
        </p:xfrm>
        <a:graphic>
          <a:graphicData uri="http://schemas.openxmlformats.org/drawingml/2006/table">
            <a:tbl>
              <a:tblPr firstRow="1" bandRow="1">
                <a:tableStyleId>{ED083AE6-46FA-4A59-8FB0-9F97EB10719F}</a:tableStyleId>
              </a:tblPr>
              <a:tblGrid>
                <a:gridCol w="9727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3477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60040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779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non-static </a:t>
                      </a:r>
                      <a:r>
                        <a:rPr lang="ko-KR" altLang="en-US" sz="1200">
                          <a:effectLst/>
                        </a:rPr>
                        <a:t>멤버</a:t>
                      </a:r>
                      <a:endParaRPr lang="ko-KR" altLang="en-US" sz="120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static </a:t>
                      </a:r>
                      <a:r>
                        <a:rPr lang="ko-KR" altLang="en-US" sz="1200">
                          <a:effectLst/>
                        </a:rPr>
                        <a:t>멤버</a:t>
                      </a:r>
                      <a:endParaRPr lang="ko-KR" altLang="en-US" sz="120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2940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선언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class Sample {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</a:t>
                      </a:r>
                      <a:r>
                        <a:rPr lang="en-US" sz="1200" dirty="0" err="1">
                          <a:effectLst/>
                        </a:rPr>
                        <a:t>int</a:t>
                      </a:r>
                      <a:r>
                        <a:rPr lang="en-US" sz="1200" dirty="0">
                          <a:effectLst/>
                        </a:rPr>
                        <a:t> n;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void g() {...}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}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class Sample {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static </a:t>
                      </a:r>
                      <a:r>
                        <a:rPr lang="en-US" sz="1200" dirty="0" err="1">
                          <a:effectLst/>
                        </a:rPr>
                        <a:t>int</a:t>
                      </a:r>
                      <a:r>
                        <a:rPr lang="en-US" sz="1200" dirty="0">
                          <a:effectLst/>
                        </a:rPr>
                        <a:t> m;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    static void g() {...}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}</a:t>
                      </a:r>
                      <a:endParaRPr 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079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공간적 특성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멤버는 객체마다 별도 존재</a:t>
                      </a:r>
                      <a:r>
                        <a:rPr lang="en-US" altLang="ko-KR" sz="1200" dirty="0">
                          <a:effectLst/>
                        </a:rPr>
                        <a:t>. 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 err="1">
                          <a:effectLst/>
                        </a:rPr>
                        <a:t>인스턴스</a:t>
                      </a:r>
                      <a:r>
                        <a:rPr lang="ko-KR" altLang="en-US" sz="1200" dirty="0">
                          <a:effectLst/>
                        </a:rPr>
                        <a:t> 멤버라고 부름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멤버는 클래스 당 하나 생성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멤버는 객체 내부가 아닌 별도의 공간에 생성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클래스 멤버라고 부름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15091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effectLst/>
                        </a:rPr>
                        <a:t>시간적 특성</a:t>
                      </a:r>
                      <a:endParaRPr lang="ko-KR" altLang="en-US" sz="120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객체 생성 시 함께 멤버 생성됨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객체가 생길 때 멤버도 생성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 생성 후 멤버 사용 가능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객체가 사라지면 멤버도 사라짐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클래스 로딩 시에 멤버 생성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객체가 생기기 전에 이미 생성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객체가 생기기 전에도 사용 가능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객체가 사라져도 멤버는 사라지지 않음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멤버는 프로그램이 종료될 때 사라짐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8639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>
                          <a:effectLst/>
                        </a:rPr>
                        <a:t>공유의 특성</a:t>
                      </a:r>
                      <a:endParaRPr lang="ko-KR" altLang="en-US" sz="120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동일한 클래스의 객체들에 의해 공유되지 않음</a:t>
                      </a:r>
                      <a:r>
                        <a:rPr lang="en-US" altLang="ko-KR" sz="1200" dirty="0">
                          <a:effectLst/>
                        </a:rPr>
                        <a:t>.</a:t>
                      </a:r>
                    </a:p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dirty="0">
                          <a:effectLst/>
                        </a:rPr>
                        <a:t>- </a:t>
                      </a:r>
                      <a:r>
                        <a:rPr lang="ko-KR" altLang="en-US" sz="1200" dirty="0">
                          <a:effectLst/>
                        </a:rPr>
                        <a:t>멤버는 객체 내에 각각 공간 유지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dirty="0">
                          <a:effectLst/>
                        </a:rPr>
                        <a:t>동일한 클래스의 객체들에 의해 공유됨</a:t>
                      </a:r>
                      <a:endParaRPr lang="ko-KR" altLang="en-US" sz="12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31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3068960"/>
            <a:ext cx="8153400" cy="700070"/>
          </a:xfrm>
        </p:spPr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멤버를 객체의 멤버로 접근하는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79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0"/>
            <a:ext cx="765287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57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switch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17214" y="1450717"/>
            <a:ext cx="7526215" cy="1318833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/>
              <a:t>switch</a:t>
            </a:r>
            <a:r>
              <a:rPr lang="ko-KR" altLang="en-US" dirty="0"/>
              <a:t>문은 식과 </a:t>
            </a:r>
            <a:r>
              <a:rPr lang="en-US" altLang="ko-KR" dirty="0"/>
              <a:t>case </a:t>
            </a:r>
            <a:r>
              <a:rPr lang="ko-KR" altLang="en-US" dirty="0"/>
              <a:t>문의 값과 비교</a:t>
            </a:r>
            <a:endParaRPr lang="en-US" altLang="ko-KR" dirty="0"/>
          </a:p>
          <a:p>
            <a:pPr lvl="1"/>
            <a:r>
              <a:rPr lang="en-US" altLang="ko-KR" dirty="0"/>
              <a:t>case</a:t>
            </a:r>
            <a:r>
              <a:rPr lang="ko-KR" altLang="en-US" dirty="0"/>
              <a:t>의 비교 값과 일치하면 해당 </a:t>
            </a:r>
            <a:r>
              <a:rPr lang="en-US" altLang="ko-KR" dirty="0"/>
              <a:t>case</a:t>
            </a:r>
            <a:r>
              <a:rPr lang="ko-KR" altLang="en-US" dirty="0"/>
              <a:t>문의 실행문장 수행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lvl="2"/>
            <a:r>
              <a:rPr lang="en-US" altLang="ko-KR" dirty="0"/>
              <a:t>break</a:t>
            </a:r>
            <a:r>
              <a:rPr lang="ko-KR" altLang="en-US" dirty="0"/>
              <a:t>를 만나면 </a:t>
            </a:r>
            <a:r>
              <a:rPr lang="en-US" altLang="ko-KR" dirty="0"/>
              <a:t>switch</a:t>
            </a:r>
            <a:r>
              <a:rPr lang="ko-KR" altLang="en-US" dirty="0"/>
              <a:t>문을 벗어남</a:t>
            </a:r>
            <a:endParaRPr lang="en-US" altLang="ko-KR" dirty="0"/>
          </a:p>
          <a:p>
            <a:pPr lvl="1"/>
            <a:r>
              <a:rPr lang="en-US" altLang="ko-KR" dirty="0"/>
              <a:t>case</a:t>
            </a:r>
            <a:r>
              <a:rPr lang="ko-KR" altLang="en-US" dirty="0"/>
              <a:t>의 비교 값과 일치하는 것이 없으면 </a:t>
            </a:r>
            <a:r>
              <a:rPr lang="en-US" altLang="ko-KR" dirty="0"/>
              <a:t>default</a:t>
            </a:r>
            <a:r>
              <a:rPr lang="ko-KR" altLang="en-US" dirty="0"/>
              <a:t> 문 실행</a:t>
            </a:r>
            <a:endParaRPr lang="en-US" altLang="ko-KR" dirty="0"/>
          </a:p>
          <a:p>
            <a:r>
              <a:rPr lang="en-US" altLang="ko-KR" dirty="0"/>
              <a:t>default</a:t>
            </a:r>
            <a:r>
              <a:rPr lang="ko-KR" altLang="en-US" dirty="0"/>
              <a:t>문은 생략 가능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31" y="2744230"/>
            <a:ext cx="6482610" cy="3675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140968"/>
            <a:ext cx="8153400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/>
              <a:t>멤버를 클래스 이름으로 접근하는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81</a:t>
            </a:fld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87" y="0"/>
            <a:ext cx="8713013" cy="6741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311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</a:t>
            </a:r>
            <a:r>
              <a:rPr lang="ko-KR" altLang="en-US" dirty="0"/>
              <a:t>의 활용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전역 변수와 전역 함수를 만들 때 활용</a:t>
            </a:r>
            <a:endParaRPr lang="en-US" altLang="ko-KR" dirty="0"/>
          </a:p>
          <a:p>
            <a:pPr lvl="1"/>
            <a:r>
              <a:rPr lang="ko-KR" altLang="en-US" dirty="0"/>
              <a:t>자바의 캡슐화 원칙 지킴</a:t>
            </a:r>
            <a:endParaRPr lang="en-US" altLang="ko-KR" dirty="0"/>
          </a:p>
          <a:p>
            <a:pPr lvl="2"/>
            <a:r>
              <a:rPr lang="ko-KR" altLang="en-US" dirty="0"/>
              <a:t>다른 클래스에서 공유하는 전역 변수나 전역 함수도 반드시 클래스 내부에 구현해야 함</a:t>
            </a:r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/>
              <a:t>멤버를 가진 클래스 사례</a:t>
            </a:r>
            <a:endParaRPr lang="en-US" altLang="ko-KR" dirty="0"/>
          </a:p>
          <a:p>
            <a:pPr lvl="1"/>
            <a:r>
              <a:rPr lang="en-US" altLang="ko-KR" dirty="0" err="1"/>
              <a:t>java.lang.Math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en-US" altLang="ko-KR" dirty="0"/>
              <a:t>JDK</a:t>
            </a:r>
            <a:r>
              <a:rPr lang="ko-KR" altLang="en-US" dirty="0"/>
              <a:t>와 함께 배포되는 </a:t>
            </a:r>
            <a:r>
              <a:rPr lang="en-US" altLang="ko-KR" dirty="0" err="1"/>
              <a:t>java.lang.Math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모든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en-US" altLang="ko-KR" dirty="0"/>
              <a:t>static</a:t>
            </a:r>
            <a:r>
              <a:rPr lang="ko-KR" altLang="en-US" dirty="0"/>
              <a:t>으로 정의되어 다른 모든 클래스에서 사용됨</a:t>
            </a:r>
            <a:endParaRPr lang="en-US" altLang="ko-KR" dirty="0"/>
          </a:p>
          <a:p>
            <a:pPr lvl="2"/>
            <a:r>
              <a:rPr lang="ko-KR" altLang="en-US" dirty="0"/>
              <a:t>객체를 생성하지 않고 바로 호출할 수 있는 상수와 </a:t>
            </a:r>
            <a:r>
              <a:rPr lang="ko-KR" altLang="en-US" dirty="0" err="1"/>
              <a:t>메소드</a:t>
            </a:r>
            <a:r>
              <a:rPr lang="ko-KR" altLang="en-US" dirty="0"/>
              <a:t> 제공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1339451" y="4749415"/>
            <a:ext cx="2968156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/>
              <a:t>   static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/>
              <a:t>   static double </a:t>
            </a:r>
            <a:r>
              <a:rPr lang="en-US" altLang="ko-KR" sz="1400" dirty="0" err="1"/>
              <a:t>cos</a:t>
            </a:r>
            <a:r>
              <a:rPr lang="en-US" altLang="ko-KR" sz="1400" dirty="0"/>
              <a:t>(double a);</a:t>
            </a:r>
          </a:p>
          <a:p>
            <a:r>
              <a:rPr lang="en-US" altLang="ko-KR" sz="1400" dirty="0"/>
              <a:t>   static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/>
              <a:t>   static double random();</a:t>
            </a:r>
          </a:p>
          <a:p>
            <a:r>
              <a:rPr lang="en-US" altLang="ko-KR" sz="1400" dirty="0"/>
              <a:t>   ...</a:t>
            </a:r>
          </a:p>
          <a:p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32226" y="6032917"/>
            <a:ext cx="2232248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(-5);</a:t>
            </a:r>
            <a:endParaRPr lang="en-US" altLang="ko-KR" sz="1400" dirty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832226" y="5013176"/>
            <a:ext cx="22322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Math m = new Math(); </a:t>
            </a:r>
            <a:endParaRPr lang="ko-KR" altLang="en-US" sz="1400" dirty="0"/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849493" y="4696688"/>
            <a:ext cx="19495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권하지 않는 사용법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859921" y="571351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/>
              <a:t>바른 사용법</a:t>
            </a:r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오직 </a:t>
            </a:r>
            <a:r>
              <a:rPr lang="en-US" altLang="ko-KR" dirty="0"/>
              <a:t>static </a:t>
            </a:r>
            <a:r>
              <a:rPr lang="ko-KR" altLang="en-US" dirty="0"/>
              <a:t>멤버만 접근 가능</a:t>
            </a:r>
            <a:endParaRPr lang="en-US" altLang="ko-KR" dirty="0"/>
          </a:p>
          <a:p>
            <a:pPr lvl="1"/>
            <a:r>
              <a:rPr lang="ko-KR" altLang="en-US" dirty="0"/>
              <a:t>객체가 생성되지 않은 상황에서도 사용이 가능하므로 객체에 속한 </a:t>
            </a:r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ko-KR" altLang="en-US" dirty="0" err="1"/>
              <a:t>인스턴스</a:t>
            </a:r>
            <a:r>
              <a:rPr lang="ko-KR" altLang="en-US" dirty="0"/>
              <a:t> 변수 등 사용 불가</a:t>
            </a:r>
            <a:endParaRPr lang="en-US" altLang="ko-KR" dirty="0"/>
          </a:p>
          <a:p>
            <a:pPr lvl="1"/>
            <a:r>
              <a:rPr lang="ko-KR" altLang="en-US" dirty="0" err="1"/>
              <a:t>인스턴스</a:t>
            </a:r>
            <a:r>
              <a:rPr lang="ko-KR" altLang="en-US" dirty="0"/>
              <a:t>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static </a:t>
            </a:r>
            <a:r>
              <a:rPr lang="ko-KR" altLang="en-US" dirty="0"/>
              <a:t>멤버들을 모두 사용 가능</a:t>
            </a:r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 err="1"/>
              <a:t>메소드에서는</a:t>
            </a:r>
            <a:r>
              <a:rPr lang="ko-KR" altLang="en-US" dirty="0"/>
              <a:t> </a:t>
            </a:r>
            <a:r>
              <a:rPr lang="en-US" altLang="ko-KR" dirty="0"/>
              <a:t>this </a:t>
            </a:r>
            <a:r>
              <a:rPr lang="ko-KR" altLang="en-US" dirty="0"/>
              <a:t>키워드를 사용할 수 없음</a:t>
            </a:r>
            <a:endParaRPr lang="en-US" altLang="ko-KR" dirty="0"/>
          </a:p>
          <a:p>
            <a:pPr lvl="1"/>
            <a:r>
              <a:rPr lang="ko-KR" altLang="en-US" dirty="0"/>
              <a:t>객체가 생성되지 않은 상황에서도 호출이 가능하기 때문에 현재 실행 중인 객체를 가리키는 </a:t>
            </a:r>
            <a:r>
              <a:rPr lang="en-US" altLang="ko-KR" sz="2000" dirty="0"/>
              <a:t>this </a:t>
            </a:r>
            <a:r>
              <a:rPr lang="ko-KR" altLang="en-US" dirty="0" err="1"/>
              <a:t>레퍼런스를</a:t>
            </a:r>
            <a:r>
              <a:rPr lang="ko-KR" altLang="en-US" dirty="0"/>
              <a:t> 사용할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08504" cy="928670"/>
          </a:xfrm>
        </p:spPr>
        <p:txBody>
          <a:bodyPr>
            <a:noAutofit/>
          </a:bodyPr>
          <a:lstStyle/>
          <a:p>
            <a:r>
              <a:rPr lang="ko-KR" altLang="en-US" sz="2700" dirty="0"/>
              <a:t>예제 </a:t>
            </a:r>
            <a:r>
              <a:rPr lang="en-US" altLang="ko-KR" sz="2700" dirty="0"/>
              <a:t>4-8 : static</a:t>
            </a:r>
            <a:r>
              <a:rPr lang="ko-KR" altLang="en-US" sz="2700" dirty="0"/>
              <a:t>을 이용한 달러와 우리나라 원화 사이의 변환 예제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5796" y="2029490"/>
            <a:ext cx="7106530" cy="36009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latin typeface="+mj-lt"/>
              </a:rPr>
              <a:t>class </a:t>
            </a:r>
            <a:r>
              <a:rPr lang="en-US" altLang="ko-KR" sz="1200" dirty="0" err="1">
                <a:latin typeface="+mj-lt"/>
              </a:rPr>
              <a:t>CurrencyConverter</a:t>
            </a:r>
            <a:r>
              <a:rPr lang="en-US" altLang="ko-KR" sz="1200" dirty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>
                <a:latin typeface="+mj-lt"/>
              </a:rPr>
              <a:t>	private</a:t>
            </a:r>
            <a:r>
              <a:rPr lang="en-US" altLang="ko-KR" sz="1200" b="1" dirty="0">
                <a:latin typeface="+mj-lt"/>
              </a:rPr>
              <a:t> static </a:t>
            </a:r>
            <a:r>
              <a:rPr lang="en-US" altLang="ko-KR" sz="1200" dirty="0">
                <a:latin typeface="+mj-lt"/>
              </a:rPr>
              <a:t>double rate; //  </a:t>
            </a:r>
            <a:r>
              <a:rPr lang="ko-KR" altLang="en-US" sz="1200" dirty="0">
                <a:latin typeface="+mj-lt"/>
              </a:rPr>
              <a:t>한국 원화에 대한 환율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public </a:t>
            </a:r>
            <a:r>
              <a:rPr lang="en-US" altLang="ko-KR" sz="1200" b="1" dirty="0">
                <a:latin typeface="+mj-lt"/>
              </a:rPr>
              <a:t>static</a:t>
            </a:r>
            <a:r>
              <a:rPr lang="en-US" altLang="ko-KR" sz="1200" dirty="0">
                <a:latin typeface="+mj-lt"/>
              </a:rPr>
              <a:t> double </a:t>
            </a:r>
            <a:r>
              <a:rPr lang="en-US" altLang="ko-KR" sz="1200" dirty="0" err="1">
                <a:latin typeface="+mj-lt"/>
              </a:rPr>
              <a:t>toDollar</a:t>
            </a:r>
            <a:r>
              <a:rPr lang="en-US" altLang="ko-KR" sz="1200" dirty="0">
                <a:latin typeface="+mj-lt"/>
              </a:rPr>
              <a:t>(double won) {</a:t>
            </a:r>
          </a:p>
          <a:p>
            <a:pPr defTabSz="180000"/>
            <a:r>
              <a:rPr lang="en-US" altLang="ko-KR" sz="1200" dirty="0">
                <a:latin typeface="+mj-lt"/>
              </a:rPr>
              <a:t>		return won/rate; // </a:t>
            </a:r>
            <a:r>
              <a:rPr lang="ko-KR" altLang="en-US" sz="1200" dirty="0">
                <a:latin typeface="+mj-lt"/>
              </a:rPr>
              <a:t>한국 원화를 달러로 변환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	public </a:t>
            </a:r>
            <a:r>
              <a:rPr lang="en-US" altLang="ko-KR" sz="1200" b="1" dirty="0">
                <a:latin typeface="+mj-lt"/>
              </a:rPr>
              <a:t>static</a:t>
            </a:r>
            <a:r>
              <a:rPr lang="en-US" altLang="ko-KR" sz="1200" dirty="0">
                <a:latin typeface="+mj-lt"/>
              </a:rPr>
              <a:t> double </a:t>
            </a:r>
            <a:r>
              <a:rPr lang="en-US" altLang="ko-KR" sz="1200" dirty="0" err="1">
                <a:latin typeface="+mj-lt"/>
              </a:rPr>
              <a:t>toKWR</a:t>
            </a:r>
            <a:r>
              <a:rPr lang="en-US" altLang="ko-KR" sz="1200" dirty="0">
                <a:latin typeface="+mj-lt"/>
              </a:rPr>
              <a:t>(double dollar) {</a:t>
            </a:r>
          </a:p>
          <a:p>
            <a:pPr defTabSz="180000"/>
            <a:r>
              <a:rPr lang="en-US" altLang="ko-KR" sz="1200" dirty="0">
                <a:latin typeface="+mj-lt"/>
              </a:rPr>
              <a:t>		return dollar * rate; // </a:t>
            </a:r>
            <a:r>
              <a:rPr lang="ko-KR" altLang="en-US" sz="1200" dirty="0">
                <a:latin typeface="+mj-lt"/>
              </a:rPr>
              <a:t>달러를 한국 원화로 변환</a:t>
            </a:r>
          </a:p>
          <a:p>
            <a:pPr defTabSz="180000"/>
            <a:r>
              <a:rPr lang="ko-KR" altLang="en-US" sz="1200" dirty="0">
                <a:latin typeface="+mj-lt"/>
              </a:rPr>
              <a:t>	</a:t>
            </a:r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	public </a:t>
            </a:r>
            <a:r>
              <a:rPr lang="en-US" altLang="ko-KR" sz="1200" b="1" dirty="0">
                <a:latin typeface="+mj-lt"/>
              </a:rPr>
              <a:t>static</a:t>
            </a:r>
            <a:r>
              <a:rPr lang="en-US" altLang="ko-KR" sz="1200" dirty="0">
                <a:latin typeface="+mj-lt"/>
              </a:rPr>
              <a:t> void </a:t>
            </a:r>
            <a:r>
              <a:rPr lang="en-US" altLang="ko-KR" sz="1200" dirty="0" err="1">
                <a:latin typeface="+mj-lt"/>
              </a:rPr>
              <a:t>setRate</a:t>
            </a:r>
            <a:r>
              <a:rPr lang="en-US" altLang="ko-KR" sz="1200" dirty="0">
                <a:latin typeface="+mj-lt"/>
              </a:rPr>
              <a:t>(double r) {</a:t>
            </a:r>
          </a:p>
          <a:p>
            <a:pPr defTabSz="180000"/>
            <a:r>
              <a:rPr lang="en-US" altLang="ko-KR" sz="1200" dirty="0">
                <a:latin typeface="+mj-lt"/>
              </a:rPr>
              <a:t>		rate = r; // </a:t>
            </a:r>
            <a:r>
              <a:rPr lang="ko-KR" altLang="en-US" sz="1200" dirty="0">
                <a:latin typeface="+mj-lt"/>
              </a:rPr>
              <a:t>환율 설정</a:t>
            </a:r>
            <a:r>
              <a:rPr lang="en-US" altLang="ko-KR" sz="1200" dirty="0">
                <a:latin typeface="+mj-lt"/>
              </a:rPr>
              <a:t>. KWR/$1</a:t>
            </a:r>
          </a:p>
          <a:p>
            <a:pPr defTabSz="180000"/>
            <a:r>
              <a:rPr lang="en-US" altLang="ko-KR" sz="1200" dirty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  <a:p>
            <a:pPr defTabSz="180000"/>
            <a:r>
              <a:rPr lang="en-US" altLang="ko-KR" sz="1200" dirty="0">
                <a:latin typeface="+mj-lt"/>
              </a:rPr>
              <a:t>public class </a:t>
            </a:r>
            <a:r>
              <a:rPr lang="en-US" altLang="ko-KR" sz="1200" dirty="0" err="1">
                <a:latin typeface="+mj-lt"/>
              </a:rPr>
              <a:t>StaticMember</a:t>
            </a:r>
            <a:r>
              <a:rPr lang="en-US" altLang="ko-KR" sz="1200" dirty="0">
                <a:latin typeface="+mj-lt"/>
              </a:rPr>
              <a:t> {</a:t>
            </a:r>
          </a:p>
          <a:p>
            <a:pPr defTabSz="180000"/>
            <a:r>
              <a:rPr lang="en-US" altLang="ko-KR" sz="1200" dirty="0">
                <a:latin typeface="+mj-lt"/>
              </a:rPr>
              <a:t>	public static void main(String[] </a:t>
            </a:r>
            <a:r>
              <a:rPr lang="en-US" altLang="ko-KR" sz="1200" dirty="0" err="1">
                <a:latin typeface="+mj-lt"/>
              </a:rPr>
              <a:t>args</a:t>
            </a:r>
            <a:r>
              <a:rPr lang="en-US" altLang="ko-KR" sz="1200" dirty="0">
                <a:latin typeface="+mj-lt"/>
              </a:rPr>
              <a:t>) {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CurrencyConverter.setRate</a:t>
            </a:r>
            <a:r>
              <a:rPr lang="en-US" altLang="ko-KR" sz="1200" dirty="0">
                <a:latin typeface="+mj-lt"/>
              </a:rPr>
              <a:t>(1121); // </a:t>
            </a:r>
            <a:r>
              <a:rPr lang="ko-KR" altLang="en-US" sz="1200" dirty="0">
                <a:latin typeface="+mj-lt"/>
              </a:rPr>
              <a:t>미국 달러 환율 설정</a:t>
            </a:r>
          </a:p>
          <a:p>
            <a:pPr defTabSz="180000"/>
            <a:r>
              <a:rPr lang="ko-KR" altLang="en-US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("</a:t>
            </a:r>
            <a:r>
              <a:rPr lang="ko-KR" altLang="en-US" sz="1200" dirty="0" err="1">
                <a:latin typeface="+mj-lt"/>
              </a:rPr>
              <a:t>백만원은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" + </a:t>
            </a:r>
            <a:r>
              <a:rPr lang="en-US" altLang="ko-KR" sz="1200" dirty="0" err="1">
                <a:latin typeface="+mj-lt"/>
              </a:rPr>
              <a:t>CurrencyConverter.toDollar</a:t>
            </a:r>
            <a:r>
              <a:rPr lang="en-US" altLang="ko-KR" sz="1200" dirty="0">
                <a:latin typeface="+mj-lt"/>
              </a:rPr>
              <a:t>(1000000) + "</a:t>
            </a:r>
            <a:r>
              <a:rPr lang="ko-KR" altLang="en-US" sz="1200" dirty="0">
                <a:latin typeface="+mj-lt"/>
              </a:rPr>
              <a:t>달러입니다</a:t>
            </a:r>
            <a:r>
              <a:rPr lang="en-US" altLang="ko-KR" sz="1200" dirty="0">
                <a:latin typeface="+mj-lt"/>
              </a:rPr>
              <a:t>.");</a:t>
            </a:r>
          </a:p>
          <a:p>
            <a:pPr defTabSz="180000"/>
            <a:r>
              <a:rPr lang="en-US" altLang="ko-KR" sz="1200" dirty="0">
                <a:latin typeface="+mj-lt"/>
              </a:rPr>
              <a:t>		</a:t>
            </a:r>
            <a:r>
              <a:rPr lang="en-US" altLang="ko-KR" sz="1200" dirty="0" err="1">
                <a:latin typeface="+mj-lt"/>
              </a:rPr>
              <a:t>System.out.println</a:t>
            </a:r>
            <a:r>
              <a:rPr lang="en-US" altLang="ko-KR" sz="1200" dirty="0">
                <a:latin typeface="+mj-lt"/>
              </a:rPr>
              <a:t>("</a:t>
            </a:r>
            <a:r>
              <a:rPr lang="ko-KR" altLang="en-US" sz="1200" dirty="0" err="1">
                <a:latin typeface="+mj-lt"/>
              </a:rPr>
              <a:t>백달러는</a:t>
            </a:r>
            <a:r>
              <a:rPr lang="ko-KR" altLang="en-US" sz="1200" dirty="0">
                <a:latin typeface="+mj-lt"/>
              </a:rPr>
              <a:t> </a:t>
            </a:r>
            <a:r>
              <a:rPr lang="en-US" altLang="ko-KR" sz="1200" dirty="0">
                <a:latin typeface="+mj-lt"/>
              </a:rPr>
              <a:t>" + </a:t>
            </a:r>
            <a:r>
              <a:rPr lang="en-US" altLang="ko-KR" sz="1200" dirty="0" err="1">
                <a:latin typeface="+mj-lt"/>
              </a:rPr>
              <a:t>CurrencyConverter.toKWR</a:t>
            </a:r>
            <a:r>
              <a:rPr lang="en-US" altLang="ko-KR" sz="1200" dirty="0">
                <a:latin typeface="+mj-lt"/>
              </a:rPr>
              <a:t>(100) +"</a:t>
            </a:r>
            <a:r>
              <a:rPr lang="ko-KR" altLang="en-US" sz="1200" dirty="0">
                <a:latin typeface="+mj-lt"/>
              </a:rPr>
              <a:t>원입니다</a:t>
            </a:r>
            <a:r>
              <a:rPr lang="en-US" altLang="ko-KR" sz="1200" dirty="0">
                <a:latin typeface="+mj-lt"/>
              </a:rPr>
              <a:t>.");</a:t>
            </a:r>
          </a:p>
          <a:p>
            <a:pPr defTabSz="180000"/>
            <a:r>
              <a:rPr lang="en-US" altLang="ko-KR" sz="1200" dirty="0">
                <a:latin typeface="+mj-lt"/>
              </a:rPr>
              <a:t>	}</a:t>
            </a:r>
          </a:p>
          <a:p>
            <a:pPr defTabSz="180000"/>
            <a:r>
              <a:rPr lang="en-US" altLang="ko-KR" sz="1200" dirty="0">
                <a:latin typeface="+mj-lt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5336" y="5775647"/>
            <a:ext cx="3050835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892.0606601248885</a:t>
            </a:r>
            <a:r>
              <a:rPr lang="ko-KR" altLang="en-US" dirty="0"/>
              <a:t>달러입니다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백달러는</a:t>
            </a:r>
            <a:r>
              <a:rPr lang="ko-KR" altLang="en-US" dirty="0"/>
              <a:t>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84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71526" y="1340768"/>
            <a:ext cx="720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static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필드와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메소드를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이용하여 달러와 한국 원화 사이의 변환을 해주는 환율 계산기를 만들어 보자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2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등급에 따른 점수를 나타내기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970492" y="2132856"/>
            <a:ext cx="7795556" cy="3384376"/>
          </a:xfrm>
        </p:spPr>
        <p:txBody>
          <a:bodyPr>
            <a:normAutofit fontScale="92500" lnSpcReduction="20000"/>
          </a:bodyPr>
          <a:lstStyle/>
          <a:p>
            <a:pPr marL="0" indent="0" defTabSz="180000">
              <a:buNone/>
            </a:pPr>
            <a:r>
              <a:rPr lang="en-US" altLang="ko-KR" sz="1600" dirty="0"/>
              <a:t>char grade='A';</a:t>
            </a:r>
          </a:p>
          <a:p>
            <a:pPr marL="0" indent="0" defTabSz="180000">
              <a:buNone/>
            </a:pPr>
            <a:r>
              <a:rPr lang="en-US" altLang="ko-KR" sz="1600" dirty="0"/>
              <a:t>switch (grade) {</a:t>
            </a:r>
          </a:p>
          <a:p>
            <a:pPr marL="0" indent="0" defTabSz="180000">
              <a:buNone/>
            </a:pPr>
            <a:r>
              <a:rPr lang="en-US" altLang="ko-KR" sz="1600" dirty="0"/>
              <a:t>	case 'A': </a:t>
            </a:r>
          </a:p>
          <a:p>
            <a:pPr marL="0" indent="0" defTabSz="180000">
              <a:buNone/>
            </a:pPr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("90 ~ 100</a:t>
            </a:r>
            <a:r>
              <a:rPr lang="ko-KR" altLang="en-US" sz="1600" dirty="0"/>
              <a:t>점입니다</a:t>
            </a:r>
            <a:r>
              <a:rPr lang="en-US" altLang="ko-KR" sz="1600" dirty="0"/>
              <a:t>.“);</a:t>
            </a:r>
          </a:p>
          <a:p>
            <a:pPr marL="0" indent="0" defTabSz="180000">
              <a:buNone/>
            </a:pPr>
            <a:r>
              <a:rPr lang="en-US" altLang="ko-KR" sz="1600" dirty="0"/>
              <a:t>		break;</a:t>
            </a:r>
          </a:p>
          <a:p>
            <a:pPr marL="0" indent="0" defTabSz="180000">
              <a:buNone/>
            </a:pPr>
            <a:r>
              <a:rPr lang="en-US" altLang="ko-KR" sz="1600" dirty="0"/>
              <a:t>	case 'B':</a:t>
            </a:r>
          </a:p>
          <a:p>
            <a:pPr marL="0" indent="0" defTabSz="180000">
              <a:buNone/>
            </a:pPr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("80 ~ 89</a:t>
            </a:r>
            <a:r>
              <a:rPr lang="ko-KR" altLang="en-US" sz="1600" dirty="0"/>
              <a:t>점입니다</a:t>
            </a:r>
            <a:r>
              <a:rPr lang="en-US" altLang="ko-KR" sz="1600" dirty="0"/>
              <a:t>.“);</a:t>
            </a:r>
          </a:p>
          <a:p>
            <a:pPr marL="0" indent="0" defTabSz="180000">
              <a:buNone/>
            </a:pPr>
            <a:r>
              <a:rPr lang="en-US" altLang="ko-KR" sz="1600" dirty="0"/>
              <a:t>		break;</a:t>
            </a:r>
          </a:p>
          <a:p>
            <a:pPr marL="0" indent="0" defTabSz="180000">
              <a:buNone/>
            </a:pPr>
            <a:r>
              <a:rPr lang="en-US" altLang="ko-KR" sz="1600" dirty="0"/>
              <a:t>	case 'C':</a:t>
            </a:r>
          </a:p>
          <a:p>
            <a:pPr marL="0" indent="0" defTabSz="180000">
              <a:buNone/>
            </a:pPr>
            <a:r>
              <a:rPr lang="en-US" altLang="ko-KR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("70 ~ 79</a:t>
            </a:r>
            <a:r>
              <a:rPr lang="ko-KR" altLang="en-US" sz="1600" dirty="0"/>
              <a:t>점입니다</a:t>
            </a:r>
            <a:r>
              <a:rPr lang="en-US" altLang="ko-KR" sz="1600" dirty="0"/>
              <a:t>.“);</a:t>
            </a:r>
          </a:p>
          <a:p>
            <a:pPr marL="0" indent="0" defTabSz="180000">
              <a:buNone/>
            </a:pPr>
            <a:r>
              <a:rPr lang="en-US" altLang="ko-KR" sz="1600" dirty="0"/>
              <a:t>		break;</a:t>
            </a:r>
          </a:p>
          <a:p>
            <a:pPr marL="0" indent="0" defTabSz="180000">
              <a:buNone/>
            </a:pPr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367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5502</TotalTime>
  <Words>3495</Words>
  <Application>Microsoft Office PowerPoint</Application>
  <PresentationFormat>화면 슬라이드 쇼(4:3)</PresentationFormat>
  <Paragraphs>1039</Paragraphs>
  <Slides>84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84</vt:i4>
      </vt:variant>
    </vt:vector>
  </HeadingPairs>
  <TitlesOfParts>
    <vt:vector size="94" baseType="lpstr">
      <vt:lpstr>HY강B</vt:lpstr>
      <vt:lpstr>HY나무L</vt:lpstr>
      <vt:lpstr>Source Code Pro</vt:lpstr>
      <vt:lpstr>맑은 고딕</vt:lpstr>
      <vt:lpstr>휴먼편지체</vt:lpstr>
      <vt:lpstr>Arial</vt:lpstr>
      <vt:lpstr>Calibri</vt:lpstr>
      <vt:lpstr>Wingdings</vt:lpstr>
      <vt:lpstr>Wingdings 2</vt:lpstr>
      <vt:lpstr>가을</vt:lpstr>
      <vt:lpstr>제어문</vt:lpstr>
      <vt:lpstr>조건문 – if문</vt:lpstr>
      <vt:lpstr>시험 점수가 80점이 이상이면 합격 판별을 하는 프로그램을 작성하시오. –ver1</vt:lpstr>
      <vt:lpstr>조건문 – if-else</vt:lpstr>
      <vt:lpstr>시험 점수가 80점이 이상이면 합격 판별을 하는 프로그램을 작성하시오.-ver2</vt:lpstr>
      <vt:lpstr>조건문 – 다중 if</vt:lpstr>
      <vt:lpstr>시험 점수가 80점이 이상이면 합격 판별을 하는 프로그램을 작성하시오.-ver3</vt:lpstr>
      <vt:lpstr>switch문</vt:lpstr>
      <vt:lpstr>등급에 따른 점수를 나타내기</vt:lpstr>
      <vt:lpstr>for 문의 구성</vt:lpstr>
      <vt:lpstr>0~9까지 정수 출력 후 합- for</vt:lpstr>
      <vt:lpstr>while 문의 구성</vt:lpstr>
      <vt:lpstr>0~9까지 정수 출력 후 합 - while</vt:lpstr>
      <vt:lpstr>do-while 문의 구성</vt:lpstr>
      <vt:lpstr>0~9까지 정수 출력 후 합– do~while</vt:lpstr>
      <vt:lpstr>중첩 반복</vt:lpstr>
      <vt:lpstr>예제  : 구구단(한 단만 출력)</vt:lpstr>
      <vt:lpstr>예제  : 구구단(1~9단 출력)</vt:lpstr>
      <vt:lpstr>예제  : 구구단(1~9단 출력)</vt:lpstr>
      <vt:lpstr>continue문</vt:lpstr>
      <vt:lpstr>0~9까지 짝수만 출력</vt:lpstr>
      <vt:lpstr>break문</vt:lpstr>
      <vt:lpstr>0~9까지 누적합을 구하세요. 단, 10이 넘어가면 벗어나세요</vt:lpstr>
      <vt:lpstr>클래스와 객체</vt:lpstr>
      <vt:lpstr>객체지향 언어의 목적</vt:lpstr>
      <vt:lpstr>절차 지향 프로그래밍과 객체 지향 프로그래밍</vt:lpstr>
      <vt:lpstr>객체 지향 언어의 특성 : 캡슐화</vt:lpstr>
      <vt:lpstr>객체 지향의 특성 : 상속</vt:lpstr>
      <vt:lpstr>객체 지향 언어에서의 상속</vt:lpstr>
      <vt:lpstr>객체 지향의 특성 : 다형성</vt:lpstr>
      <vt:lpstr>클래스와 객체</vt:lpstr>
      <vt:lpstr>클래스와 객체</vt:lpstr>
      <vt:lpstr>클래스와 객체</vt:lpstr>
      <vt:lpstr>클래스와 객체와의 관계</vt:lpstr>
      <vt:lpstr>객체와 클래스의 정의</vt:lpstr>
      <vt:lpstr>사람을 사례로 든 클래스와 객체 사례</vt:lpstr>
      <vt:lpstr>클래스 선언</vt:lpstr>
      <vt:lpstr>클래스 구성</vt:lpstr>
      <vt:lpstr>멤버 변수 선언</vt:lpstr>
      <vt:lpstr>메서드 선언</vt:lpstr>
      <vt:lpstr>메서드 선언</vt:lpstr>
      <vt:lpstr>멤버변수와 지역변수</vt:lpstr>
      <vt:lpstr>멤버변수와 지역변수</vt:lpstr>
      <vt:lpstr>변수의 초기화</vt:lpstr>
      <vt:lpstr>변수의 초기화</vt:lpstr>
      <vt:lpstr>클래스 구성</vt:lpstr>
      <vt:lpstr>객체 생성</vt:lpstr>
      <vt:lpstr>객체 생성 및 사용 예</vt:lpstr>
      <vt:lpstr>객체의 활용</vt:lpstr>
      <vt:lpstr>예제 : 상품 하나를 표현하는 클래스 Goods 만들기</vt:lpstr>
      <vt:lpstr>예제 : 지수 클래스 MyExp 만들기</vt:lpstr>
      <vt:lpstr>메소드 형식</vt:lpstr>
      <vt:lpstr>메소드 오버로딩</vt:lpstr>
      <vt:lpstr>오버로딩된 메소드 호출</vt:lpstr>
      <vt:lpstr>생성자</vt:lpstr>
      <vt:lpstr>생성자 정의와 생성자 호출</vt:lpstr>
      <vt:lpstr>this 레퍼런스</vt:lpstr>
      <vt:lpstr>this에 대한 이해</vt:lpstr>
      <vt:lpstr>기본 생성자</vt:lpstr>
      <vt:lpstr>기본 생성자가 자동 생성되지 않는 경우</vt:lpstr>
      <vt:lpstr>this(), 생성자에서 다른 생성자 호출</vt:lpstr>
      <vt:lpstr>this() 사용 실패 예</vt:lpstr>
      <vt:lpstr>객체의 치환</vt:lpstr>
      <vt:lpstr>객체의 소멸과 가비지</vt:lpstr>
      <vt:lpstr>가비지 사례</vt:lpstr>
      <vt:lpstr>예제 : 가비지 발생</vt:lpstr>
      <vt:lpstr>가비지 컬렉션</vt:lpstr>
      <vt:lpstr>접근 지정자 이해</vt:lpstr>
      <vt:lpstr>클래스 접근 지정자</vt:lpstr>
      <vt:lpstr>멤버 접근 지정자</vt:lpstr>
      <vt:lpstr>접근 지정자의 이해</vt:lpstr>
      <vt:lpstr>PowerPoint 프레젠테이션</vt:lpstr>
      <vt:lpstr>예제 : 접근 지정자의 사용</vt:lpstr>
      <vt:lpstr>예제  결과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PowerPoint 프레젠테이션</vt:lpstr>
      <vt:lpstr>static 멤버를 클래스 이름으로 접근하는 사례</vt:lpstr>
      <vt:lpstr>PowerPoint 프레젠테이션</vt:lpstr>
      <vt:lpstr>static의 활용</vt:lpstr>
      <vt:lpstr>static 메소드의 제약 조건</vt:lpstr>
      <vt:lpstr>예제 4-8 : static을 이용한 달러와 우리나라 원화 사이의 변환 예제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조 희원</cp:lastModifiedBy>
  <cp:revision>197</cp:revision>
  <dcterms:created xsi:type="dcterms:W3CDTF">2011-08-27T14:53:28Z</dcterms:created>
  <dcterms:modified xsi:type="dcterms:W3CDTF">2019-04-20T04:28:54Z</dcterms:modified>
</cp:coreProperties>
</file>